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2"/>
  </p:notesMasterIdLst>
  <p:handoutMasterIdLst>
    <p:handoutMasterId r:id="rId23"/>
  </p:handoutMasterIdLst>
  <p:sldIdLst>
    <p:sldId id="260" r:id="rId5"/>
    <p:sldId id="311" r:id="rId6"/>
    <p:sldId id="321" r:id="rId7"/>
    <p:sldId id="293" r:id="rId8"/>
    <p:sldId id="296" r:id="rId9"/>
    <p:sldId id="299" r:id="rId10"/>
    <p:sldId id="312" r:id="rId11"/>
    <p:sldId id="309" r:id="rId12"/>
    <p:sldId id="310" r:id="rId13"/>
    <p:sldId id="313" r:id="rId14"/>
    <p:sldId id="315" r:id="rId15"/>
    <p:sldId id="316" r:id="rId16"/>
    <p:sldId id="320" r:id="rId17"/>
    <p:sldId id="318" r:id="rId18"/>
    <p:sldId id="317" r:id="rId19"/>
    <p:sldId id="319" r:id="rId20"/>
    <p:sldId id="288" r:id="rId21"/>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E"/>
    <a:srgbClr val="CC0000"/>
    <a:srgbClr val="5781D5"/>
    <a:srgbClr val="EE2D00"/>
    <a:srgbClr val="FF3300"/>
    <a:srgbClr val="3366CC"/>
    <a:srgbClr val="003399"/>
    <a:srgbClr val="0066CC"/>
    <a:srgbClr val="0000FF"/>
    <a:srgbClr val="347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55" autoAdjust="0"/>
    <p:restoredTop sz="86424" autoAdjust="0"/>
  </p:normalViewPr>
  <p:slideViewPr>
    <p:cSldViewPr snapToGrid="0" snapToObjects="1">
      <p:cViewPr varScale="1">
        <p:scale>
          <a:sx n="72" d="100"/>
          <a:sy n="72" d="100"/>
        </p:scale>
        <p:origin x="12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sharepoint.lutheran.edu.au:448/Office/Statistics/Archive/LEAStatisticalReport2014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psv11004\natshare$\schools\LEA%20Office\Office\Statistics\Archive\LEAStatisticalReport2012ES.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napsv11004\natshare$\schools\LEA%20Office\Office\Statistics\Archive\LEAStatisticalReport2014ES.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napsv11004\natshare$\schools\LEA%20Office\Office\Statistics\Archive\LEAStatisticalReport2014ES.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napsv11004\natshare$\schools\LEA%20Office\Office\Statistics\Archive\LEAStatisticalReport2014ES.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none"/>
          </c:marker>
          <c:cat>
            <c:numRef>
              <c:f>'[LEAStatisticalReport2014ES.xls]Trend 83-'!$C$189:$AG$189</c:f>
              <c:numCache>
                <c:formatCode>General</c:formatCod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numCache>
            </c:numRef>
          </c:cat>
          <c:val>
            <c:numRef>
              <c:f>'[LEAStatisticalReport2014ES.xls]Trend 83-'!$C$194:$AG$194</c:f>
              <c:numCache>
                <c:formatCode>0.0%</c:formatCode>
                <c:ptCount val="31"/>
                <c:pt idx="0">
                  <c:v>8.4186233192855703E-2</c:v>
                </c:pt>
                <c:pt idx="1">
                  <c:v>7.5705691809347525E-2</c:v>
                </c:pt>
                <c:pt idx="2">
                  <c:v>7.8809257506667812E-2</c:v>
                </c:pt>
                <c:pt idx="3">
                  <c:v>7.2015312225855332E-2</c:v>
                </c:pt>
                <c:pt idx="4">
                  <c:v>5.3786638893021869E-2</c:v>
                </c:pt>
                <c:pt idx="5">
                  <c:v>4.9064595834804096E-2</c:v>
                </c:pt>
                <c:pt idx="6">
                  <c:v>5.464333781965007E-2</c:v>
                </c:pt>
                <c:pt idx="7">
                  <c:v>3.8731495661051558E-2</c:v>
                </c:pt>
                <c:pt idx="8">
                  <c:v>5.2214509490754964E-2</c:v>
                </c:pt>
                <c:pt idx="9">
                  <c:v>6.7487886041216652E-2</c:v>
                </c:pt>
                <c:pt idx="10">
                  <c:v>6.4588460486737762E-2</c:v>
                </c:pt>
                <c:pt idx="11">
                  <c:v>4.7570122264461112E-2</c:v>
                </c:pt>
                <c:pt idx="12">
                  <c:v>3.8593566104354646E-2</c:v>
                </c:pt>
                <c:pt idx="13">
                  <c:v>4.2306057887530099E-2</c:v>
                </c:pt>
                <c:pt idx="14">
                  <c:v>4.0226500566251412E-2</c:v>
                </c:pt>
                <c:pt idx="15">
                  <c:v>4.650960240386709E-2</c:v>
                </c:pt>
                <c:pt idx="16">
                  <c:v>3.8242270400732387E-2</c:v>
                </c:pt>
                <c:pt idx="17">
                  <c:v>5.2394548017465403E-2</c:v>
                </c:pt>
                <c:pt idx="18">
                  <c:v>4.9243234982221454E-2</c:v>
                </c:pt>
                <c:pt idx="19">
                  <c:v>4.1959561562320641E-2</c:v>
                </c:pt>
                <c:pt idx="20">
                  <c:v>4.1140489530267339E-2</c:v>
                </c:pt>
                <c:pt idx="21">
                  <c:v>4.3603668888280205E-2</c:v>
                </c:pt>
                <c:pt idx="22">
                  <c:v>3.1028446817278166E-2</c:v>
                </c:pt>
                <c:pt idx="23">
                  <c:v>2.5996272444595989E-2</c:v>
                </c:pt>
                <c:pt idx="24">
                  <c:v>3.8091678581679826E-2</c:v>
                </c:pt>
                <c:pt idx="25">
                  <c:v>3.5035473416834544E-2</c:v>
                </c:pt>
                <c:pt idx="26">
                  <c:v>2.9167019266029166E-2</c:v>
                </c:pt>
                <c:pt idx="27">
                  <c:v>2.269425791421132E-2</c:v>
                </c:pt>
                <c:pt idx="28">
                  <c:v>2.61571034223997E-2</c:v>
                </c:pt>
                <c:pt idx="29">
                  <c:v>2.2408524641541958E-2</c:v>
                </c:pt>
                <c:pt idx="30">
                  <c:v>1.5763660050578551E-2</c:v>
                </c:pt>
              </c:numCache>
            </c:numRef>
          </c:val>
          <c:smooth val="0"/>
        </c:ser>
        <c:dLbls>
          <c:showLegendKey val="0"/>
          <c:showVal val="0"/>
          <c:showCatName val="0"/>
          <c:showSerName val="0"/>
          <c:showPercent val="0"/>
          <c:showBubbleSize val="0"/>
        </c:dLbls>
        <c:smooth val="0"/>
        <c:axId val="260501984"/>
        <c:axId val="260502768"/>
      </c:lineChart>
      <c:catAx>
        <c:axId val="260501984"/>
        <c:scaling>
          <c:orientation val="minMax"/>
        </c:scaling>
        <c:delete val="0"/>
        <c:axPos val="b"/>
        <c:numFmt formatCode="General" sourceLinked="1"/>
        <c:majorTickMark val="out"/>
        <c:minorTickMark val="none"/>
        <c:tickLblPos val="nextTo"/>
        <c:txPr>
          <a:bodyPr/>
          <a:lstStyle/>
          <a:p>
            <a:pPr>
              <a:defRPr b="1"/>
            </a:pPr>
            <a:endParaRPr lang="en-US"/>
          </a:p>
        </c:txPr>
        <c:crossAx val="260502768"/>
        <c:crosses val="autoZero"/>
        <c:auto val="1"/>
        <c:lblAlgn val="ctr"/>
        <c:lblOffset val="100"/>
        <c:noMultiLvlLbl val="0"/>
      </c:catAx>
      <c:valAx>
        <c:axId val="260502768"/>
        <c:scaling>
          <c:orientation val="minMax"/>
        </c:scaling>
        <c:delete val="0"/>
        <c:axPos val="l"/>
        <c:majorGridlines>
          <c:spPr>
            <a:ln>
              <a:solidFill>
                <a:srgbClr val="0070C0"/>
              </a:solidFill>
            </a:ln>
          </c:spPr>
        </c:majorGridlines>
        <c:numFmt formatCode="0.0%" sourceLinked="1"/>
        <c:majorTickMark val="out"/>
        <c:minorTickMark val="none"/>
        <c:tickLblPos val="nextTo"/>
        <c:txPr>
          <a:bodyPr/>
          <a:lstStyle/>
          <a:p>
            <a:pPr>
              <a:defRPr b="1"/>
            </a:pPr>
            <a:endParaRPr lang="en-US"/>
          </a:p>
        </c:txPr>
        <c:crossAx val="260501984"/>
        <c:crosses val="autoZero"/>
        <c:crossBetween val="between"/>
      </c:valAx>
      <c:spPr>
        <a:solidFill>
          <a:schemeClr val="accent1">
            <a:lumMod val="60000"/>
            <a:lumOff val="40000"/>
          </a:schemeClr>
        </a:solidFill>
        <a:ln>
          <a:solidFill>
            <a:srgbClr val="0070C0"/>
          </a:solidFill>
        </a:ln>
      </c:spPr>
    </c:plotArea>
    <c:plotVisOnly val="1"/>
    <c:dispBlanksAs val="gap"/>
    <c:showDLblsOverMax val="0"/>
  </c:chart>
  <c:spPr>
    <a:solidFill>
      <a:schemeClr val="accent1">
        <a:lumMod val="60000"/>
        <a:lumOff val="4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AU" dirty="0">
                <a:solidFill>
                  <a:srgbClr val="00447E"/>
                </a:solidFill>
              </a:rPr>
              <a:t>Enrolment </a:t>
            </a:r>
            <a:r>
              <a:rPr lang="en-AU" dirty="0" smtClean="0">
                <a:solidFill>
                  <a:srgbClr val="00447E"/>
                </a:solidFill>
              </a:rPr>
              <a:t>TOTAL 1983</a:t>
            </a:r>
            <a:endParaRPr lang="en-AU" dirty="0">
              <a:solidFill>
                <a:srgbClr val="00447E"/>
              </a:solidFill>
            </a:endParaRPr>
          </a:p>
        </c:rich>
      </c:tx>
      <c:layout>
        <c:manualLayout>
          <c:xMode val="edge"/>
          <c:yMode val="edge"/>
          <c:x val="0.1060365720681241"/>
          <c:y val="1.2072933925216039E-3"/>
        </c:manualLayout>
      </c:layout>
      <c:overlay val="0"/>
    </c:title>
    <c:autoTitleDeleted val="0"/>
    <c:plotArea>
      <c:layout>
        <c:manualLayout>
          <c:layoutTarget val="inner"/>
          <c:xMode val="edge"/>
          <c:yMode val="edge"/>
          <c:x val="0.1873354092343649"/>
          <c:y val="0.19956900924051918"/>
          <c:w val="0.55656984614878169"/>
          <c:h val="0.65336460200074375"/>
        </c:manualLayout>
      </c:layout>
      <c:pieChart>
        <c:varyColors val="1"/>
        <c:ser>
          <c:idx val="0"/>
          <c:order val="0"/>
          <c:spPr>
            <a:solidFill>
              <a:srgbClr val="FFFF00"/>
            </a:solidFill>
          </c:spPr>
          <c:dPt>
            <c:idx val="0"/>
            <c:bubble3D val="0"/>
            <c:spPr>
              <a:solidFill>
                <a:srgbClr val="00B050"/>
              </a:solidFill>
            </c:spPr>
          </c:dPt>
          <c:dPt>
            <c:idx val="1"/>
            <c:bubble3D val="0"/>
            <c:spPr>
              <a:solidFill>
                <a:srgbClr val="FF0000"/>
              </a:solidFill>
            </c:spPr>
          </c:dPt>
          <c:dLbls>
            <c:dLbl>
              <c:idx val="0"/>
              <c:layout>
                <c:manualLayout>
                  <c:x val="-0.23446597497397403"/>
                  <c:y val="-5.0912519381904497E-2"/>
                </c:manualLayout>
              </c:layout>
              <c:tx>
                <c:rich>
                  <a:bodyPr/>
                  <a:lstStyle/>
                  <a:p>
                    <a:fld id="{FFD3DFE2-359D-4FC3-AC1B-D1FB1B7055CE}" type="CATEGORYNAME">
                      <a:rPr lang="en-US" sz="1200" b="1"/>
                      <a:pPr/>
                      <a:t>[CATEGORY NAME]</a:t>
                    </a:fld>
                    <a:r>
                      <a:rPr lang="en-US" sz="1200" b="1" baseline="0" dirty="0"/>
                      <a:t>
</a:t>
                    </a:r>
                    <a:fld id="{A4269246-9EB6-4811-ACE9-D6914683A9F6}" type="PERCENTAGE">
                      <a:rPr lang="en-US" sz="1200" b="1" baseline="0"/>
                      <a:pPr/>
                      <a:t>[PERCENTAGE]</a:t>
                    </a:fld>
                    <a:endParaRPr lang="en-US" sz="1200"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22708510782752533"/>
                  <c:y val="-2.3335873308762793E-2"/>
                </c:manualLayout>
              </c:layout>
              <c:tx>
                <c:rich>
                  <a:bodyPr/>
                  <a:lstStyle/>
                  <a:p>
                    <a:fld id="{D8534B92-799F-4309-9ADD-21F737E0487A}" type="CATEGORYNAME">
                      <a:rPr lang="en-US" sz="1200" b="1"/>
                      <a:pPr/>
                      <a:t>[CATEGORY NAME]</a:t>
                    </a:fld>
                    <a:r>
                      <a:rPr lang="en-US" sz="1200" b="1" baseline="0" dirty="0"/>
                      <a:t>
</a:t>
                    </a:r>
                    <a:fld id="{51FF6044-14CD-4A13-82F3-7E658A790F3B}" type="PERCENTAGE">
                      <a:rPr lang="en-US" sz="1200" b="1" baseline="0"/>
                      <a:pPr/>
                      <a:t>[PERCENTAGE]</a:t>
                    </a:fld>
                    <a:endParaRPr lang="en-US" sz="1200"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'Trend 83-'!$A$166:$A$167</c:f>
              <c:strCache>
                <c:ptCount val="2"/>
                <c:pt idx="0">
                  <c:v>Lutheran</c:v>
                </c:pt>
                <c:pt idx="1">
                  <c:v>Other</c:v>
                </c:pt>
              </c:strCache>
            </c:strRef>
          </c:cat>
          <c:val>
            <c:numRef>
              <c:f>'Trend 83-'!$B$166:$B$167</c:f>
              <c:numCache>
                <c:formatCode>General</c:formatCode>
                <c:ptCount val="2"/>
                <c:pt idx="0">
                  <c:v>5246</c:v>
                </c:pt>
                <c:pt idx="1">
                  <c:v>4710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AU" sz="2000" dirty="0">
                <a:solidFill>
                  <a:srgbClr val="00447E"/>
                </a:solidFill>
              </a:rPr>
              <a:t>Enrolment TOTAL 2014</a:t>
            </a:r>
            <a:r>
              <a:rPr lang="en-AU" sz="2000" dirty="0"/>
              <a:t>
</a:t>
            </a:r>
          </a:p>
        </c:rich>
      </c:tx>
      <c:overlay val="0"/>
    </c:title>
    <c:autoTitleDeleted val="0"/>
    <c:plotArea>
      <c:layout>
        <c:manualLayout>
          <c:layoutTarget val="inner"/>
          <c:xMode val="edge"/>
          <c:yMode val="edge"/>
          <c:x val="0.1421315119316337"/>
          <c:y val="0.22574299172679457"/>
          <c:w val="0.71573697613673248"/>
          <c:h val="0.77425700827320543"/>
        </c:manualLayout>
      </c:layout>
      <c:pieChart>
        <c:varyColors val="1"/>
        <c:ser>
          <c:idx val="0"/>
          <c:order val="0"/>
          <c:dPt>
            <c:idx val="0"/>
            <c:bubble3D val="0"/>
            <c:spPr>
              <a:solidFill>
                <a:srgbClr val="00B050"/>
              </a:solidFill>
            </c:spPr>
          </c:dPt>
          <c:dPt>
            <c:idx val="1"/>
            <c:bubble3D val="0"/>
            <c:spPr>
              <a:solidFill>
                <a:srgbClr val="FFFF00"/>
              </a:solidFill>
            </c:spPr>
          </c:dPt>
          <c:dPt>
            <c:idx val="2"/>
            <c:bubble3D val="0"/>
            <c:spPr>
              <a:solidFill>
                <a:srgbClr val="CC0000"/>
              </a:solidFill>
            </c:spPr>
          </c:dPt>
          <c:dLbls>
            <c:spPr>
              <a:noFill/>
              <a:ln>
                <a:noFill/>
              </a:ln>
              <a:effectLst/>
            </c:spPr>
            <c:txPr>
              <a:bodyPr/>
              <a:lstStyle/>
              <a:p>
                <a:pPr>
                  <a:defRPr sz="1200" b="1" i="0" u="none" strike="noStrike" baseline="0">
                    <a:solidFill>
                      <a:srgbClr val="0C0C00"/>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EnroleStaff!$A$8:$A$10</c:f>
              <c:strCache>
                <c:ptCount val="3"/>
                <c:pt idx="0">
                  <c:v>Lutheran</c:v>
                </c:pt>
                <c:pt idx="1">
                  <c:v>Other Christian</c:v>
                </c:pt>
                <c:pt idx="2">
                  <c:v>Other</c:v>
                </c:pt>
              </c:strCache>
            </c:strRef>
          </c:cat>
          <c:val>
            <c:numRef>
              <c:f>EnroleStaff!$E$8:$E$10</c:f>
              <c:numCache>
                <c:formatCode>General</c:formatCode>
                <c:ptCount val="3"/>
                <c:pt idx="0">
                  <c:v>6049</c:v>
                </c:pt>
                <c:pt idx="1">
                  <c:v>19796</c:v>
                </c:pt>
                <c:pt idx="2">
                  <c:v>13919</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AU" sz="1800" dirty="0">
                <a:solidFill>
                  <a:srgbClr val="00447E"/>
                </a:solidFill>
              </a:rPr>
              <a:t>Staff </a:t>
            </a:r>
            <a:r>
              <a:rPr lang="en-AU" sz="1800" dirty="0" smtClean="0">
                <a:solidFill>
                  <a:srgbClr val="00447E"/>
                </a:solidFill>
              </a:rPr>
              <a:t>TOTAL 1983</a:t>
            </a:r>
            <a:endParaRPr lang="en-AU" sz="1800" dirty="0">
              <a:solidFill>
                <a:srgbClr val="00447E"/>
              </a:solidFill>
            </a:endParaRPr>
          </a:p>
        </c:rich>
      </c:tx>
      <c:overlay val="0"/>
    </c:title>
    <c:autoTitleDeleted val="0"/>
    <c:plotArea>
      <c:layout>
        <c:manualLayout>
          <c:layoutTarget val="inner"/>
          <c:xMode val="edge"/>
          <c:yMode val="edge"/>
          <c:x val="7.6049433566681465E-2"/>
          <c:y val="0.13992495965081989"/>
          <c:w val="0.84954095278258235"/>
          <c:h val="0.75856805820314188"/>
        </c:manualLayout>
      </c:layout>
      <c:pieChart>
        <c:varyColors val="1"/>
        <c:ser>
          <c:idx val="0"/>
          <c:order val="0"/>
          <c:dPt>
            <c:idx val="0"/>
            <c:bubble3D val="0"/>
            <c:spPr>
              <a:solidFill>
                <a:srgbClr val="00B050"/>
              </a:solidFill>
            </c:spPr>
          </c:dPt>
          <c:dPt>
            <c:idx val="1"/>
            <c:bubble3D val="0"/>
          </c:dPt>
          <c:dLbls>
            <c:numFmt formatCode="0%" sourceLinked="0"/>
            <c:spPr>
              <a:noFill/>
              <a:ln>
                <a:noFill/>
              </a:ln>
              <a:effectLst/>
            </c:spPr>
            <c:txPr>
              <a:bodyPr/>
              <a:lstStyle/>
              <a:p>
                <a:pPr>
                  <a:defRPr sz="1300" b="1" i="0" u="none" strike="noStrike" baseline="0">
                    <a:solidFill>
                      <a:srgbClr val="0C0C00"/>
                    </a:solidFill>
                    <a:latin typeface="Calibri"/>
                    <a:ea typeface="Calibri"/>
                    <a:cs typeface="Calibri"/>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'Trend 83-'!$A$49:$A$50</c:f>
              <c:strCache>
                <c:ptCount val="2"/>
                <c:pt idx="0">
                  <c:v>Lutheran  </c:v>
                </c:pt>
                <c:pt idx="1">
                  <c:v>Other</c:v>
                </c:pt>
              </c:strCache>
            </c:strRef>
          </c:cat>
          <c:val>
            <c:numRef>
              <c:f>'Trend 83-'!$B$49:$B$50</c:f>
              <c:numCache>
                <c:formatCode>General</c:formatCode>
                <c:ptCount val="2"/>
                <c:pt idx="0">
                  <c:v>464</c:v>
                </c:pt>
                <c:pt idx="1">
                  <c:v>159</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AU" sz="1800" dirty="0">
                <a:solidFill>
                  <a:srgbClr val="00447E"/>
                </a:solidFill>
              </a:rPr>
              <a:t>Staff TOTAL 2014</a:t>
            </a:r>
          </a:p>
        </c:rich>
      </c:tx>
      <c:overlay val="0"/>
    </c:title>
    <c:autoTitleDeleted val="0"/>
    <c:plotArea>
      <c:layout>
        <c:manualLayout>
          <c:layoutTarget val="inner"/>
          <c:xMode val="edge"/>
          <c:yMode val="edge"/>
          <c:x val="7.4638784484502591E-2"/>
          <c:y val="0.16481610361479973"/>
          <c:w val="0.82891194162162385"/>
          <c:h val="0.77650867623367381"/>
        </c:manualLayout>
      </c:layout>
      <c:pieChart>
        <c:varyColors val="1"/>
        <c:ser>
          <c:idx val="0"/>
          <c:order val="0"/>
          <c:dPt>
            <c:idx val="0"/>
            <c:bubble3D val="0"/>
            <c:spPr>
              <a:solidFill>
                <a:srgbClr val="00B050"/>
              </a:solidFill>
            </c:spPr>
          </c:dPt>
          <c:dPt>
            <c:idx val="1"/>
            <c:bubble3D val="0"/>
            <c:spPr>
              <a:solidFill>
                <a:srgbClr val="FFFF00"/>
              </a:solidFill>
            </c:spPr>
          </c:dPt>
          <c:dPt>
            <c:idx val="2"/>
            <c:bubble3D val="0"/>
            <c:spPr>
              <a:solidFill>
                <a:srgbClr val="C00000"/>
              </a:solidFill>
            </c:spPr>
          </c:dPt>
          <c:dLbls>
            <c:dLbl>
              <c:idx val="0"/>
              <c:layout>
                <c:manualLayout>
                  <c:x val="-0.16575710916304345"/>
                  <c:y val="0.11172844809140878"/>
                </c:manualLayout>
              </c:layout>
              <c:showLegendKey val="0"/>
              <c:showVal val="0"/>
              <c:showCatName val="1"/>
              <c:showSerName val="0"/>
              <c:showPercent val="1"/>
              <c:showBubbleSize val="0"/>
              <c:extLst>
                <c:ext xmlns:c15="http://schemas.microsoft.com/office/drawing/2012/chart" uri="{CE6537A1-D6FC-4f65-9D91-7224C49458BB}">
                  <c15:layout>
                    <c:manualLayout>
                      <c:w val="0.24972617104169034"/>
                      <c:h val="0.13076046670933114"/>
                    </c:manualLayout>
                  </c15:layout>
                </c:ext>
              </c:extLst>
            </c:dLbl>
            <c:spPr>
              <a:noFill/>
              <a:ln>
                <a:noFill/>
              </a:ln>
              <a:effectLst/>
            </c:spPr>
            <c:txPr>
              <a:bodyPr/>
              <a:lstStyle/>
              <a:p>
                <a:pPr>
                  <a:defRPr sz="1100" b="1" i="0" u="none" strike="noStrike" baseline="0">
                    <a:solidFill>
                      <a:srgbClr val="0C0C00"/>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data!$A$5:$A$7</c:f>
              <c:strCache>
                <c:ptCount val="3"/>
                <c:pt idx="0">
                  <c:v>Lutheran</c:v>
                </c:pt>
                <c:pt idx="1">
                  <c:v>Other Christian</c:v>
                </c:pt>
                <c:pt idx="2">
                  <c:v>Other</c:v>
                </c:pt>
              </c:strCache>
            </c:strRef>
          </c:cat>
          <c:val>
            <c:numRef>
              <c:f>data!$E$5:$E$7</c:f>
              <c:numCache>
                <c:formatCode>General</c:formatCode>
                <c:ptCount val="3"/>
                <c:pt idx="0">
                  <c:v>1117</c:v>
                </c:pt>
                <c:pt idx="1">
                  <c:v>1831</c:v>
                </c:pt>
                <c:pt idx="2">
                  <c:v>339</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910D022-57C1-40E0-B443-7BA60B16C15C}" type="datetimeFigureOut">
              <a:rPr lang="en-AU" smtClean="0"/>
              <a:t>11/08/2015</a:t>
            </a:fld>
            <a:endParaRPr lang="en-AU"/>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07CB861-12EE-4CB1-BEC4-D4A501A0DE12}" type="slidenum">
              <a:rPr lang="en-AU" smtClean="0"/>
              <a:t>‹#›</a:t>
            </a:fld>
            <a:endParaRPr lang="en-AU"/>
          </a:p>
        </p:txBody>
      </p:sp>
    </p:spTree>
    <p:extLst>
      <p:ext uri="{BB962C8B-B14F-4D97-AF65-F5344CB8AC3E}">
        <p14:creationId xmlns:p14="http://schemas.microsoft.com/office/powerpoint/2010/main" val="280907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77AB0EA-6F9F-4DE6-BF5E-5A583A618F77}" type="datetimeFigureOut">
              <a:rPr lang="en-AU" smtClean="0"/>
              <a:t>11/08/2015</a:t>
            </a:fld>
            <a:endParaRPr lang="en-A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82CF2C7-D8EA-4969-BA69-07BB80D7850C}" type="slidenum">
              <a:rPr lang="en-AU" smtClean="0"/>
              <a:t>‹#›</a:t>
            </a:fld>
            <a:endParaRPr lang="en-AU"/>
          </a:p>
        </p:txBody>
      </p:sp>
    </p:spTree>
    <p:extLst>
      <p:ext uri="{BB962C8B-B14F-4D97-AF65-F5344CB8AC3E}">
        <p14:creationId xmlns:p14="http://schemas.microsoft.com/office/powerpoint/2010/main" val="7510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Stephen Rudolph</a:t>
            </a:r>
            <a:endParaRPr lang="en-AU" dirty="0"/>
          </a:p>
        </p:txBody>
      </p:sp>
      <p:sp>
        <p:nvSpPr>
          <p:cNvPr id="4" name="Slide Number Placeholder 3"/>
          <p:cNvSpPr>
            <a:spLocks noGrp="1"/>
          </p:cNvSpPr>
          <p:nvPr>
            <p:ph type="sldNum" sz="quarter" idx="10"/>
          </p:nvPr>
        </p:nvSpPr>
        <p:spPr/>
        <p:txBody>
          <a:bodyPr/>
          <a:lstStyle/>
          <a:p>
            <a:fld id="{482CF2C7-D8EA-4969-BA69-07BB80D7850C}" type="slidenum">
              <a:rPr lang="en-AU" smtClean="0"/>
              <a:t>5</a:t>
            </a:fld>
            <a:endParaRPr lang="en-AU"/>
          </a:p>
        </p:txBody>
      </p:sp>
    </p:spTree>
    <p:extLst>
      <p:ext uri="{BB962C8B-B14F-4D97-AF65-F5344CB8AC3E}">
        <p14:creationId xmlns:p14="http://schemas.microsoft.com/office/powerpoint/2010/main" val="30280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9163"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l" defTabSz="919163"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l" defTabSz="919163"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l" defTabSz="919163"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l" defTabSz="919163"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6AFAC03-C359-4D36-9B15-979A54E63783}" type="slidenum">
              <a:rPr lang="en-US" altLang="en-US"/>
              <a:pPr algn="r" eaLnBrk="1" hangingPunct="1">
                <a:spcBef>
                  <a:spcPct val="0"/>
                </a:spcBef>
              </a:pPr>
              <a:t>7</a:t>
            </a:fld>
            <a:endParaRPr lang="en-US" altLang="en-US"/>
          </a:p>
        </p:txBody>
      </p:sp>
      <p:sp>
        <p:nvSpPr>
          <p:cNvPr id="12291" name="Rectangle 2"/>
          <p:cNvSpPr>
            <a:spLocks noGrp="1" noRot="1" noChangeAspect="1" noChangeArrowheads="1" noTextEdit="1"/>
          </p:cNvSpPr>
          <p:nvPr>
            <p:ph type="sldImg"/>
          </p:nvPr>
        </p:nvSpPr>
        <p:spPr>
          <a:xfrm>
            <a:off x="917575" y="744538"/>
            <a:ext cx="4962525" cy="3721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This provides rationale for </a:t>
            </a:r>
            <a:r>
              <a:rPr lang="en-US" altLang="en-US" i="1" smtClean="0">
                <a:latin typeface="Arial" panose="020B0604020202020204" pitchFamily="34" charset="0"/>
                <a:cs typeface="Arial" panose="020B0604020202020204" pitchFamily="34" charset="0"/>
              </a:rPr>
              <a:t>Equip</a:t>
            </a:r>
          </a:p>
        </p:txBody>
      </p:sp>
    </p:spTree>
    <p:extLst>
      <p:ext uri="{BB962C8B-B14F-4D97-AF65-F5344CB8AC3E}">
        <p14:creationId xmlns:p14="http://schemas.microsoft.com/office/powerpoint/2010/main" val="300723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2CF2C7-D8EA-4969-BA69-07BB80D7850C}" type="slidenum">
              <a:rPr lang="en-AU" smtClean="0"/>
              <a:t>15</a:t>
            </a:fld>
            <a:endParaRPr lang="en-AU"/>
          </a:p>
        </p:txBody>
      </p:sp>
    </p:spTree>
    <p:extLst>
      <p:ext uri="{BB962C8B-B14F-4D97-AF65-F5344CB8AC3E}">
        <p14:creationId xmlns:p14="http://schemas.microsoft.com/office/powerpoint/2010/main" val="258692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a:defRPr/>
            </a:pPr>
            <a:fld id="{83CA6E2C-07D3-4BA8-89B1-FA33D4903E08}" type="datetime1">
              <a:rPr lang="en-US" smtClean="0"/>
              <a:pPr>
                <a:defRPr/>
              </a:pPr>
              <a:t>8/11/2015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AFF574-1CA7-4DA7-82DF-A52A5D8067F6}" type="slidenum">
              <a:rPr lang="en-US" smtClean="0"/>
              <a:pPr>
                <a:defRPr/>
              </a:pPr>
              <a:t>‹#›</a:t>
            </a:fld>
            <a:endParaRPr lang="en-US"/>
          </a:p>
        </p:txBody>
      </p:sp>
    </p:spTree>
    <p:extLst>
      <p:ext uri="{BB962C8B-B14F-4D97-AF65-F5344CB8AC3E}">
        <p14:creationId xmlns:p14="http://schemas.microsoft.com/office/powerpoint/2010/main" val="232116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fld id="{8D98C43A-0D20-4E06-97CA-1D049BEFBCD5}" type="datetime1">
              <a:rPr lang="en-US" smtClean="0"/>
              <a:pPr>
                <a:defRPr/>
              </a:pPr>
              <a:t>8/11/2015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F9177-58A8-4E8D-8B6D-10CAC49F49E7}" type="slidenum">
              <a:rPr lang="en-US" smtClean="0"/>
              <a:pPr>
                <a:defRPr/>
              </a:pPr>
              <a:t>‹#›</a:t>
            </a:fld>
            <a:endParaRPr lang="en-US"/>
          </a:p>
        </p:txBody>
      </p:sp>
    </p:spTree>
    <p:extLst>
      <p:ext uri="{BB962C8B-B14F-4D97-AF65-F5344CB8AC3E}">
        <p14:creationId xmlns:p14="http://schemas.microsoft.com/office/powerpoint/2010/main" val="50068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fld id="{79FDAFCE-5817-4F94-A37E-F38BE1D4D0F1}" type="datetime1">
              <a:rPr lang="en-US" smtClean="0"/>
              <a:pPr>
                <a:defRPr/>
              </a:pPr>
              <a:t>8/11/2015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F98297-9007-43D2-8A52-F72DD8E32EBE}" type="slidenum">
              <a:rPr lang="en-US" smtClean="0"/>
              <a:pPr>
                <a:defRPr/>
              </a:pPr>
              <a:t>‹#›</a:t>
            </a:fld>
            <a:endParaRPr lang="en-US"/>
          </a:p>
        </p:txBody>
      </p:sp>
    </p:spTree>
    <p:extLst>
      <p:ext uri="{BB962C8B-B14F-4D97-AF65-F5344CB8AC3E}">
        <p14:creationId xmlns:p14="http://schemas.microsoft.com/office/powerpoint/2010/main" val="49461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719263"/>
            <a:ext cx="8229600" cy="4411662"/>
          </a:xfrm>
        </p:spPr>
        <p:txBody>
          <a:bodyPr/>
          <a:lstStyle/>
          <a:p>
            <a:pPr lvl="0"/>
            <a:endParaRPr lang="en-A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7D142DE-DA71-4AAF-8396-90D0D73EE45E}" type="slidenum">
              <a:rPr lang="en-US" altLang="en-US"/>
              <a:pPr>
                <a:defRPr/>
              </a:pPr>
              <a:t>‹#›</a:t>
            </a:fld>
            <a:endParaRPr lang="en-US" altLang="en-US"/>
          </a:p>
        </p:txBody>
      </p:sp>
    </p:spTree>
    <p:extLst>
      <p:ext uri="{BB962C8B-B14F-4D97-AF65-F5344CB8AC3E}">
        <p14:creationId xmlns:p14="http://schemas.microsoft.com/office/powerpoint/2010/main" val="221058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fld id="{CA0AA56E-8F00-48A8-ADB9-3544BC29AFF2}" type="datetime1">
              <a:rPr lang="en-US" smtClean="0"/>
              <a:pPr>
                <a:defRPr/>
              </a:pPr>
              <a:t>8/11/2015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96A794-2F60-45E5-9706-391C04191860}" type="slidenum">
              <a:rPr lang="en-US" smtClean="0"/>
              <a:pPr>
                <a:defRPr/>
              </a:pPr>
              <a:t>‹#›</a:t>
            </a:fld>
            <a:endParaRPr lang="en-US"/>
          </a:p>
        </p:txBody>
      </p:sp>
    </p:spTree>
    <p:extLst>
      <p:ext uri="{BB962C8B-B14F-4D97-AF65-F5344CB8AC3E}">
        <p14:creationId xmlns:p14="http://schemas.microsoft.com/office/powerpoint/2010/main" val="66415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8E4F997-806C-4BE5-98E0-A68078B0F846}" type="datetime1">
              <a:rPr lang="en-US" smtClean="0"/>
              <a:pPr>
                <a:defRPr/>
              </a:pPr>
              <a:t>8/11/2015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7C8DB8-7915-41F3-A351-2586DF14E3F0}" type="slidenum">
              <a:rPr lang="en-US" smtClean="0"/>
              <a:pPr>
                <a:defRPr/>
              </a:pPr>
              <a:t>‹#›</a:t>
            </a:fld>
            <a:endParaRPr lang="en-US"/>
          </a:p>
        </p:txBody>
      </p:sp>
    </p:spTree>
    <p:extLst>
      <p:ext uri="{BB962C8B-B14F-4D97-AF65-F5344CB8AC3E}">
        <p14:creationId xmlns:p14="http://schemas.microsoft.com/office/powerpoint/2010/main" val="24484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a:defRPr/>
            </a:pPr>
            <a:fld id="{879016D0-F20B-4678-A340-2D15BD1B5A77}" type="datetime1">
              <a:rPr lang="en-US" smtClean="0"/>
              <a:pPr>
                <a:defRPr/>
              </a:pPr>
              <a:t>8/11/2015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781ABA-0E78-455A-AD97-001312D04789}" type="slidenum">
              <a:rPr lang="en-US" smtClean="0"/>
              <a:pPr>
                <a:defRPr/>
              </a:pPr>
              <a:t>‹#›</a:t>
            </a:fld>
            <a:endParaRPr lang="en-US"/>
          </a:p>
        </p:txBody>
      </p:sp>
    </p:spTree>
    <p:extLst>
      <p:ext uri="{BB962C8B-B14F-4D97-AF65-F5344CB8AC3E}">
        <p14:creationId xmlns:p14="http://schemas.microsoft.com/office/powerpoint/2010/main" val="21455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a:defRPr/>
            </a:pPr>
            <a:fld id="{1EAE1091-D67A-4F7F-9F85-77D1996D11BE}" type="datetime1">
              <a:rPr lang="en-US" smtClean="0"/>
              <a:pPr>
                <a:defRPr/>
              </a:pPr>
              <a:t>8/11/2015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C83D011-DCB6-4DFC-8FB3-21AAE540ED88}" type="slidenum">
              <a:rPr lang="en-US" smtClean="0"/>
              <a:pPr>
                <a:defRPr/>
              </a:pPr>
              <a:t>‹#›</a:t>
            </a:fld>
            <a:endParaRPr lang="en-US"/>
          </a:p>
        </p:txBody>
      </p:sp>
    </p:spTree>
    <p:extLst>
      <p:ext uri="{BB962C8B-B14F-4D97-AF65-F5344CB8AC3E}">
        <p14:creationId xmlns:p14="http://schemas.microsoft.com/office/powerpoint/2010/main" val="2334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a:defRPr/>
            </a:pPr>
            <a:fld id="{97B9B343-03CC-4B6D-A449-BC02F6292004}" type="datetime1">
              <a:rPr lang="en-US" smtClean="0"/>
              <a:pPr>
                <a:defRPr/>
              </a:pPr>
              <a:t>8/11/2015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BBFF545-F650-444B-9BD9-B8ABBF8F5917}" type="slidenum">
              <a:rPr lang="en-US" smtClean="0"/>
              <a:pPr>
                <a:defRPr/>
              </a:pPr>
              <a:t>‹#›</a:t>
            </a:fld>
            <a:endParaRPr lang="en-US"/>
          </a:p>
        </p:txBody>
      </p:sp>
    </p:spTree>
    <p:extLst>
      <p:ext uri="{BB962C8B-B14F-4D97-AF65-F5344CB8AC3E}">
        <p14:creationId xmlns:p14="http://schemas.microsoft.com/office/powerpoint/2010/main" val="166053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2B7C3D-0DDD-4F20-8615-4B5FEC2240B3}" type="datetime1">
              <a:rPr lang="en-US" smtClean="0"/>
              <a:pPr>
                <a:defRPr/>
              </a:pPr>
              <a:t>8/11/2015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8C8D78-E842-4B89-823F-B06191C2EB3D}" type="slidenum">
              <a:rPr lang="en-US" smtClean="0"/>
              <a:pPr>
                <a:defRPr/>
              </a:pPr>
              <a:t>‹#›</a:t>
            </a:fld>
            <a:endParaRPr lang="en-US"/>
          </a:p>
        </p:txBody>
      </p:sp>
    </p:spTree>
    <p:extLst>
      <p:ext uri="{BB962C8B-B14F-4D97-AF65-F5344CB8AC3E}">
        <p14:creationId xmlns:p14="http://schemas.microsoft.com/office/powerpoint/2010/main" val="291641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27F2C64-86EE-420E-8968-B23976914417}" type="datetime1">
              <a:rPr lang="en-US" smtClean="0"/>
              <a:pPr>
                <a:defRPr/>
              </a:pPr>
              <a:t>8/11/2015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91FDE5-9D39-47E1-887D-E19C38A6799E}" type="slidenum">
              <a:rPr lang="en-US" smtClean="0"/>
              <a:pPr>
                <a:defRPr/>
              </a:pPr>
              <a:t>‹#›</a:t>
            </a:fld>
            <a:endParaRPr lang="en-US"/>
          </a:p>
        </p:txBody>
      </p:sp>
    </p:spTree>
    <p:extLst>
      <p:ext uri="{BB962C8B-B14F-4D97-AF65-F5344CB8AC3E}">
        <p14:creationId xmlns:p14="http://schemas.microsoft.com/office/powerpoint/2010/main" val="142483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0B0C62F-CE74-471B-AD19-B830F9F16E66}" type="datetime1">
              <a:rPr lang="en-US" smtClean="0"/>
              <a:pPr>
                <a:defRPr/>
              </a:pPr>
              <a:t>8/11/2015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E696E2-80AB-495E-88AC-7D3757369DFE}" type="slidenum">
              <a:rPr lang="en-US" smtClean="0"/>
              <a:pPr>
                <a:defRPr/>
              </a:pPr>
              <a:t>‹#›</a:t>
            </a:fld>
            <a:endParaRPr lang="en-US"/>
          </a:p>
        </p:txBody>
      </p:sp>
    </p:spTree>
    <p:extLst>
      <p:ext uri="{BB962C8B-B14F-4D97-AF65-F5344CB8AC3E}">
        <p14:creationId xmlns:p14="http://schemas.microsoft.com/office/powerpoint/2010/main" val="341542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5781D5"/>
            </a:gs>
            <a:gs pos="0">
              <a:schemeClr val="accent1">
                <a:lumMod val="5000"/>
                <a:lumOff val="95000"/>
              </a:schemeClr>
            </a:gs>
            <a:gs pos="53000">
              <a:schemeClr val="accent1">
                <a:lumMod val="45000"/>
                <a:lumOff val="55000"/>
              </a:schemeClr>
            </a:gs>
            <a:gs pos="64000">
              <a:schemeClr val="accent1">
                <a:lumMod val="45000"/>
                <a:lumOff val="55000"/>
              </a:schemeClr>
            </a:gs>
            <a:gs pos="85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3D99C7-2F14-4C4E-9585-674BB0A2BBFC}" type="datetime1">
              <a:rPr lang="en-US" smtClean="0"/>
              <a:pPr>
                <a:defRPr/>
              </a:pPr>
              <a:t>8/11/2015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C5AFFB-9729-44F5-8938-960904EEBE84}" type="slidenum">
              <a:rPr lang="en-US" smtClean="0"/>
              <a:pPr>
                <a:defRPr/>
              </a:pPr>
              <a:t>‹#›</a:t>
            </a:fld>
            <a:endParaRPr lang="en-US"/>
          </a:p>
        </p:txBody>
      </p:sp>
    </p:spTree>
    <p:extLst>
      <p:ext uri="{BB962C8B-B14F-4D97-AF65-F5344CB8AC3E}">
        <p14:creationId xmlns:p14="http://schemas.microsoft.com/office/powerpoint/2010/main" val="1304318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mailto:LEADirector@Lutheran.edu.au"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mailto:LEADirector@Lutheran.edu.au"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3826" y="4053003"/>
            <a:ext cx="6281530" cy="1508105"/>
          </a:xfrm>
          <a:prstGeom prst="rect">
            <a:avLst/>
          </a:prstGeom>
          <a:noFill/>
        </p:spPr>
        <p:txBody>
          <a:bodyPr wrap="square" rtlCol="0">
            <a:spAutoFit/>
          </a:bodyPr>
          <a:lstStyle/>
          <a:p>
            <a:pPr algn="ctr"/>
            <a:r>
              <a:rPr lang="en-AU" sz="2800" b="1" dirty="0" smtClean="0">
                <a:solidFill>
                  <a:srgbClr val="00447E"/>
                </a:solidFill>
              </a:rPr>
              <a:t>National School Pastors / Chaplains Conference</a:t>
            </a:r>
          </a:p>
          <a:p>
            <a:pPr algn="ctr"/>
            <a:endParaRPr lang="en-AU" b="1" dirty="0" smtClean="0">
              <a:solidFill>
                <a:srgbClr val="00447E"/>
              </a:solidFill>
            </a:endParaRPr>
          </a:p>
          <a:p>
            <a:pPr algn="ctr"/>
            <a:r>
              <a:rPr lang="en-AU" b="1" dirty="0" smtClean="0">
                <a:solidFill>
                  <a:srgbClr val="00447E"/>
                </a:solidFill>
              </a:rPr>
              <a:t>August 2015</a:t>
            </a:r>
            <a:endParaRPr lang="en-AU" b="1" dirty="0">
              <a:solidFill>
                <a:srgbClr val="00447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014" y="695798"/>
            <a:ext cx="4593155" cy="2157849"/>
          </a:xfrm>
          <a:prstGeom prst="rect">
            <a:avLst/>
          </a:prstGeom>
        </p:spPr>
      </p:pic>
      <p:sp>
        <p:nvSpPr>
          <p:cNvPr id="3" name="TextBox 2"/>
          <p:cNvSpPr txBox="1"/>
          <p:nvPr/>
        </p:nvSpPr>
        <p:spPr>
          <a:xfrm>
            <a:off x="7289465" y="6382410"/>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Lutheran education</a:t>
            </a:r>
            <a:endParaRPr lang="en-AU" b="1" dirty="0">
              <a:solidFill>
                <a:schemeClr val="bg1"/>
              </a:solidFill>
            </a:endParaRPr>
          </a:p>
        </p:txBody>
      </p:sp>
      <p:sp>
        <p:nvSpPr>
          <p:cNvPr id="4" name="TextBox 3"/>
          <p:cNvSpPr txBox="1"/>
          <p:nvPr/>
        </p:nvSpPr>
        <p:spPr>
          <a:xfrm>
            <a:off x="900113" y="1938544"/>
            <a:ext cx="8064500" cy="5201424"/>
          </a:xfrm>
          <a:prstGeom prst="rect">
            <a:avLst/>
          </a:prstGeom>
          <a:noFill/>
        </p:spPr>
        <p:txBody>
          <a:bodyPr>
            <a:spAutoFit/>
          </a:bodyPr>
          <a:lstStyle/>
          <a:p>
            <a:pPr marL="171450" indent="-171450">
              <a:buFont typeface="Arial" panose="020B0604020202020204" pitchFamily="34" charset="0"/>
              <a:buChar char="•"/>
              <a:defRPr/>
            </a:pPr>
            <a:r>
              <a:rPr lang="en-AU" sz="3000" dirty="0" smtClean="0">
                <a:solidFill>
                  <a:srgbClr val="00447E"/>
                </a:solidFill>
              </a:rPr>
              <a:t>Socio-cultural issues and LEA papers</a:t>
            </a:r>
          </a:p>
          <a:p>
            <a:pPr marL="171450" indent="-171450">
              <a:buFont typeface="Arial" panose="020B0604020202020204" pitchFamily="34" charset="0"/>
              <a:buChar char="•"/>
              <a:defRPr/>
            </a:pPr>
            <a:endParaRPr lang="en-AU" sz="3000" dirty="0" smtClean="0">
              <a:solidFill>
                <a:srgbClr val="00447E"/>
              </a:solidFill>
            </a:endParaRPr>
          </a:p>
          <a:p>
            <a:pPr marL="171450" indent="-171450">
              <a:buFont typeface="Arial" panose="020B0604020202020204" pitchFamily="34" charset="0"/>
              <a:buChar char="•"/>
              <a:defRPr/>
            </a:pPr>
            <a:endParaRPr lang="en-AU" sz="3000" dirty="0">
              <a:solidFill>
                <a:srgbClr val="00447E"/>
              </a:solidFill>
            </a:endParaRPr>
          </a:p>
          <a:p>
            <a:pPr marL="171450" indent="-171450">
              <a:buFont typeface="Arial" panose="020B0604020202020204" pitchFamily="34" charset="0"/>
              <a:buChar char="•"/>
              <a:defRPr/>
            </a:pPr>
            <a:r>
              <a:rPr lang="en-AU" sz="3000" dirty="0" smtClean="0">
                <a:solidFill>
                  <a:srgbClr val="00447E"/>
                </a:solidFill>
              </a:rPr>
              <a:t>Requests via principals, pastors/chaplains, regional staff</a:t>
            </a:r>
          </a:p>
          <a:p>
            <a:pPr marL="171450" indent="-171450">
              <a:buFont typeface="Arial" panose="020B0604020202020204" pitchFamily="34" charset="0"/>
              <a:buChar char="•"/>
              <a:defRPr/>
            </a:pPr>
            <a:endParaRPr lang="en-AU" sz="3000" dirty="0" smtClean="0">
              <a:solidFill>
                <a:srgbClr val="00447E"/>
              </a:solidFill>
            </a:endParaRPr>
          </a:p>
          <a:p>
            <a:pPr marL="171450" indent="-171450">
              <a:buFont typeface="Arial" panose="020B0604020202020204" pitchFamily="34" charset="0"/>
              <a:buChar char="•"/>
              <a:defRPr/>
            </a:pPr>
            <a:endParaRPr lang="en-AU" sz="3000" dirty="0" smtClean="0">
              <a:solidFill>
                <a:srgbClr val="00447E"/>
              </a:solidFill>
            </a:endParaRPr>
          </a:p>
          <a:p>
            <a:pPr marL="171450" indent="-171450">
              <a:buFont typeface="Arial" panose="020B0604020202020204" pitchFamily="34" charset="0"/>
              <a:buChar char="•"/>
              <a:defRPr/>
            </a:pPr>
            <a:r>
              <a:rPr lang="en-AU" sz="3000" dirty="0" smtClean="0">
                <a:solidFill>
                  <a:srgbClr val="00447E"/>
                </a:solidFill>
              </a:rPr>
              <a:t>NLT / </a:t>
            </a:r>
            <a:r>
              <a:rPr lang="en-AU" sz="3000" dirty="0" err="1" smtClean="0">
                <a:solidFill>
                  <a:srgbClr val="00447E"/>
                </a:solidFill>
              </a:rPr>
              <a:t>CoB</a:t>
            </a:r>
            <a:endParaRPr lang="en-AU" sz="3000" dirty="0" smtClean="0">
              <a:solidFill>
                <a:srgbClr val="00447E"/>
              </a:solidFill>
            </a:endParaRPr>
          </a:p>
          <a:p>
            <a:pPr marL="171450" indent="-171450">
              <a:buFont typeface="Arial" panose="020B0604020202020204" pitchFamily="34" charset="0"/>
              <a:buChar char="•"/>
              <a:defRPr/>
            </a:pPr>
            <a:endParaRPr lang="en-AU" sz="3000" dirty="0">
              <a:solidFill>
                <a:srgbClr val="00447E"/>
              </a:solidFill>
            </a:endParaRPr>
          </a:p>
          <a:p>
            <a:pPr algn="r">
              <a:defRPr/>
            </a:pPr>
            <a:endParaRPr lang="en-AU" dirty="0" smtClean="0">
              <a:solidFill>
                <a:srgbClr val="00447E"/>
              </a:solidFill>
            </a:endParaRPr>
          </a:p>
          <a:p>
            <a:pPr algn="r">
              <a:defRPr/>
            </a:pPr>
            <a:r>
              <a:rPr lang="en-AU" sz="1400" dirty="0" smtClean="0">
                <a:solidFill>
                  <a:srgbClr val="00447E"/>
                </a:solidFill>
              </a:rPr>
              <a:t>[Paul Weinert]</a:t>
            </a:r>
            <a:endParaRPr lang="en-AU" sz="1400" dirty="0">
              <a:solidFill>
                <a:srgbClr val="00447E"/>
              </a:solidFill>
            </a:endParaRPr>
          </a:p>
          <a:p>
            <a:pPr marL="171450" indent="-171450">
              <a:buFont typeface="Arial" panose="020B0604020202020204" pitchFamily="34" charset="0"/>
              <a:buChar char="•"/>
              <a:defRPr/>
            </a:pPr>
            <a:endParaRPr lang="en-AU" sz="3000" dirty="0">
              <a:solidFill>
                <a:srgbClr val="00447E"/>
              </a:solidFill>
            </a:endParaRPr>
          </a:p>
        </p:txBody>
      </p:sp>
    </p:spTree>
    <p:extLst>
      <p:ext uri="{BB962C8B-B14F-4D97-AF65-F5344CB8AC3E}">
        <p14:creationId xmlns:p14="http://schemas.microsoft.com/office/powerpoint/2010/main" val="174782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Lutheran education papers</a:t>
            </a:r>
            <a:endParaRPr lang="en-AU" b="1" dirty="0">
              <a:solidFill>
                <a:schemeClr val="bg1"/>
              </a:solidFill>
            </a:endParaRPr>
          </a:p>
        </p:txBody>
      </p:sp>
      <p:sp>
        <p:nvSpPr>
          <p:cNvPr id="4" name="TextBox 3"/>
          <p:cNvSpPr txBox="1"/>
          <p:nvPr/>
        </p:nvSpPr>
        <p:spPr>
          <a:xfrm>
            <a:off x="172278" y="1417638"/>
            <a:ext cx="8606804" cy="6217087"/>
          </a:xfrm>
          <a:prstGeom prst="rect">
            <a:avLst/>
          </a:prstGeom>
          <a:noFill/>
        </p:spPr>
        <p:txBody>
          <a:bodyPr wrap="square">
            <a:spAutoFit/>
          </a:bodyPr>
          <a:lstStyle/>
          <a:p>
            <a:pPr marL="742950" lvl="1" indent="-285750">
              <a:buFont typeface="Arial" panose="020B0604020202020204" pitchFamily="34" charset="0"/>
              <a:buChar char="•"/>
            </a:pPr>
            <a:r>
              <a:rPr lang="en-AU" sz="2400" dirty="0">
                <a:solidFill>
                  <a:srgbClr val="00447E"/>
                </a:solidFill>
              </a:rPr>
              <a:t>People whose worldview is other than Christian within Australian Lutheran school communities </a:t>
            </a:r>
            <a:r>
              <a:rPr lang="en-AU" sz="2000" dirty="0" smtClean="0">
                <a:solidFill>
                  <a:srgbClr val="00447E"/>
                </a:solidFill>
              </a:rPr>
              <a:t>(hard copy available)</a:t>
            </a:r>
            <a:endParaRPr lang="en-AU" dirty="0">
              <a:solidFill>
                <a:srgbClr val="00447E"/>
              </a:solidFill>
            </a:endParaRPr>
          </a:p>
          <a:p>
            <a:pPr marL="742950" lvl="1" indent="-285750">
              <a:buFont typeface="Arial" panose="020B0604020202020204" pitchFamily="34" charset="0"/>
              <a:buChar char="•"/>
            </a:pPr>
            <a:endParaRPr lang="en-AU" dirty="0" smtClean="0">
              <a:solidFill>
                <a:srgbClr val="00447E"/>
              </a:solidFill>
            </a:endParaRPr>
          </a:p>
          <a:p>
            <a:pPr marL="742950" lvl="1" indent="-285750">
              <a:buFont typeface="Arial" panose="020B0604020202020204" pitchFamily="34" charset="0"/>
              <a:buChar char="•"/>
            </a:pPr>
            <a:r>
              <a:rPr lang="en-AU" sz="2400" dirty="0">
                <a:solidFill>
                  <a:srgbClr val="00447E"/>
                </a:solidFill>
              </a:rPr>
              <a:t>People in same sex relationships within Australian Lutheran school communities </a:t>
            </a:r>
            <a:r>
              <a:rPr lang="en-AU" dirty="0" smtClean="0">
                <a:solidFill>
                  <a:srgbClr val="00447E"/>
                </a:solidFill>
              </a:rPr>
              <a:t>(to be distributed to school principals and councils in early 2016)</a:t>
            </a:r>
          </a:p>
          <a:p>
            <a:pPr marL="742950" lvl="1" indent="-285750">
              <a:buFont typeface="Arial" panose="020B0604020202020204" pitchFamily="34" charset="0"/>
              <a:buChar char="•"/>
            </a:pPr>
            <a:endParaRPr lang="en-AU" sz="2400" dirty="0">
              <a:solidFill>
                <a:srgbClr val="00447E"/>
              </a:solidFill>
            </a:endParaRPr>
          </a:p>
          <a:p>
            <a:pPr marL="742950" lvl="1" indent="-285750">
              <a:buFont typeface="Arial" panose="020B0604020202020204" pitchFamily="34" charset="0"/>
              <a:buChar char="•"/>
            </a:pPr>
            <a:r>
              <a:rPr lang="en-AU" sz="2400" dirty="0" smtClean="0">
                <a:solidFill>
                  <a:srgbClr val="00447E"/>
                </a:solidFill>
              </a:rPr>
              <a:t>Diverse </a:t>
            </a:r>
            <a:r>
              <a:rPr lang="en-AU" sz="2400" dirty="0">
                <a:solidFill>
                  <a:srgbClr val="00447E"/>
                </a:solidFill>
              </a:rPr>
              <a:t>views on science and faith within Lutheran school </a:t>
            </a:r>
            <a:r>
              <a:rPr lang="en-AU" sz="2400" dirty="0" smtClean="0">
                <a:solidFill>
                  <a:srgbClr val="00447E"/>
                </a:solidFill>
              </a:rPr>
              <a:t>communities </a:t>
            </a:r>
            <a:r>
              <a:rPr lang="en-AU" dirty="0">
                <a:solidFill>
                  <a:srgbClr val="00447E"/>
                </a:solidFill>
              </a:rPr>
              <a:t>(to be distributed to school principals and councils in early 2016)</a:t>
            </a:r>
          </a:p>
          <a:p>
            <a:pPr marL="742950" lvl="1" indent="-285750">
              <a:buFont typeface="Arial" panose="020B0604020202020204" pitchFamily="34" charset="0"/>
              <a:buChar char="•"/>
            </a:pPr>
            <a:endParaRPr lang="en-AU" sz="2400" dirty="0">
              <a:solidFill>
                <a:srgbClr val="00447E"/>
              </a:solidFill>
            </a:endParaRPr>
          </a:p>
          <a:p>
            <a:pPr marL="742950" lvl="1" indent="-285750">
              <a:buFont typeface="Arial" panose="020B0604020202020204" pitchFamily="34" charset="0"/>
              <a:buChar char="•"/>
            </a:pPr>
            <a:r>
              <a:rPr lang="en-AU" sz="2400" dirty="0" smtClean="0">
                <a:solidFill>
                  <a:srgbClr val="00447E"/>
                </a:solidFill>
              </a:rPr>
              <a:t>Caring </a:t>
            </a:r>
            <a:r>
              <a:rPr lang="en-AU" sz="2400" dirty="0">
                <a:solidFill>
                  <a:srgbClr val="00447E"/>
                </a:solidFill>
              </a:rPr>
              <a:t>for creation within Australian Lutheran school </a:t>
            </a:r>
            <a:r>
              <a:rPr lang="en-AU" sz="2400" dirty="0" smtClean="0">
                <a:solidFill>
                  <a:srgbClr val="00447E"/>
                </a:solidFill>
              </a:rPr>
              <a:t>communities </a:t>
            </a:r>
            <a:r>
              <a:rPr lang="en-AU" dirty="0" smtClean="0">
                <a:solidFill>
                  <a:srgbClr val="00447E"/>
                </a:solidFill>
              </a:rPr>
              <a:t>(</a:t>
            </a:r>
            <a:r>
              <a:rPr lang="en-AU" dirty="0">
                <a:solidFill>
                  <a:srgbClr val="00447E"/>
                </a:solidFill>
              </a:rPr>
              <a:t>to be distributed to school principals and councils in early 2016)</a:t>
            </a:r>
          </a:p>
          <a:p>
            <a:pPr algn="r">
              <a:defRPr/>
            </a:pPr>
            <a:r>
              <a:rPr lang="en-AU" sz="1400" dirty="0" smtClean="0">
                <a:solidFill>
                  <a:srgbClr val="00447E"/>
                </a:solidFill>
              </a:rPr>
              <a:t>[</a:t>
            </a:r>
            <a:r>
              <a:rPr lang="en-AU" sz="1400" dirty="0">
                <a:solidFill>
                  <a:srgbClr val="00447E"/>
                </a:solidFill>
              </a:rPr>
              <a:t>Paul Weinert]</a:t>
            </a:r>
          </a:p>
          <a:p>
            <a:pPr marL="742950" lvl="1" indent="-285750">
              <a:buFont typeface="Arial" panose="020B0604020202020204" pitchFamily="34" charset="0"/>
              <a:buChar char="•"/>
            </a:pPr>
            <a:endParaRPr lang="en-AU" sz="2400" dirty="0"/>
          </a:p>
          <a:p>
            <a:pPr lvl="1"/>
            <a:r>
              <a:rPr lang="en-AU" sz="2400" dirty="0" smtClean="0"/>
              <a:t> </a:t>
            </a:r>
          </a:p>
        </p:txBody>
      </p:sp>
    </p:spTree>
    <p:extLst>
      <p:ext uri="{BB962C8B-B14F-4D97-AF65-F5344CB8AC3E}">
        <p14:creationId xmlns:p14="http://schemas.microsoft.com/office/powerpoint/2010/main" val="3514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9" y="413786"/>
            <a:ext cx="8606803" cy="1295400"/>
          </a:xfrm>
        </p:spPr>
        <p:txBody>
          <a:bodyPr>
            <a:normAutofit/>
          </a:bodyPr>
          <a:lstStyle/>
          <a:p>
            <a:pPr marL="457200" lvl="1"/>
            <a:r>
              <a:rPr lang="en-AU" sz="3600" b="1" dirty="0" smtClean="0">
                <a:solidFill>
                  <a:schemeClr val="bg1"/>
                </a:solidFill>
              </a:rPr>
              <a:t>Lutheran education future papers ?</a:t>
            </a:r>
          </a:p>
        </p:txBody>
      </p:sp>
      <p:sp>
        <p:nvSpPr>
          <p:cNvPr id="4" name="TextBox 3"/>
          <p:cNvSpPr txBox="1"/>
          <p:nvPr/>
        </p:nvSpPr>
        <p:spPr>
          <a:xfrm>
            <a:off x="172278" y="1527727"/>
            <a:ext cx="8606804" cy="5447645"/>
          </a:xfrm>
          <a:prstGeom prst="rect">
            <a:avLst/>
          </a:prstGeom>
          <a:noFill/>
        </p:spPr>
        <p:txBody>
          <a:bodyPr wrap="square">
            <a:spAutoFit/>
          </a:bodyPr>
          <a:lstStyle/>
          <a:p>
            <a:pPr marL="742950" lvl="1" indent="-285750">
              <a:buFont typeface="Arial" panose="020B0604020202020204" pitchFamily="34" charset="0"/>
              <a:buChar char="•"/>
            </a:pPr>
            <a:endParaRPr lang="en-AU" dirty="0"/>
          </a:p>
          <a:p>
            <a:pPr marL="742950" lvl="1" indent="-285750">
              <a:buFont typeface="Arial" panose="020B0604020202020204" pitchFamily="34" charset="0"/>
              <a:buChar char="•"/>
            </a:pPr>
            <a:endParaRPr lang="en-AU" sz="2400" dirty="0"/>
          </a:p>
          <a:p>
            <a:pPr lvl="1"/>
            <a:endParaRPr lang="en-AU" sz="2400" dirty="0" smtClean="0"/>
          </a:p>
          <a:p>
            <a:pPr lvl="1"/>
            <a:r>
              <a:rPr lang="en-AU" sz="2400" dirty="0" smtClean="0">
                <a:solidFill>
                  <a:srgbClr val="00447E"/>
                </a:solidFill>
              </a:rPr>
              <a:t>Your comments, feedback and future paper suggestions</a:t>
            </a:r>
          </a:p>
          <a:p>
            <a:pPr lvl="1"/>
            <a:endParaRPr lang="en-AU" sz="2400" dirty="0">
              <a:solidFill>
                <a:srgbClr val="00447E"/>
              </a:solidFill>
            </a:endParaRPr>
          </a:p>
          <a:p>
            <a:pPr lvl="1"/>
            <a:endParaRPr lang="en-AU" sz="2400" dirty="0" smtClean="0">
              <a:solidFill>
                <a:srgbClr val="00447E"/>
              </a:solidFill>
            </a:endParaRPr>
          </a:p>
          <a:p>
            <a:pPr lvl="1"/>
            <a:endParaRPr lang="en-AU" sz="2400" dirty="0">
              <a:solidFill>
                <a:srgbClr val="00447E"/>
              </a:solidFill>
            </a:endParaRPr>
          </a:p>
          <a:p>
            <a:pPr lvl="1"/>
            <a:r>
              <a:rPr lang="en-AU" sz="2400" dirty="0" smtClean="0">
                <a:solidFill>
                  <a:srgbClr val="00447E"/>
                </a:solidFill>
              </a:rPr>
              <a:t>Feedback to </a:t>
            </a:r>
            <a:r>
              <a:rPr lang="en-AU" sz="2400" dirty="0" smtClean="0">
                <a:hlinkClick r:id="rId2"/>
              </a:rPr>
              <a:t>LEADirector@Lutheran.edu.au</a:t>
            </a:r>
            <a:r>
              <a:rPr lang="en-AU" sz="2400" dirty="0" smtClean="0"/>
              <a:t> </a:t>
            </a:r>
          </a:p>
          <a:p>
            <a:pPr marL="171450" indent="-171450">
              <a:buFont typeface="Arial" panose="020B0604020202020204" pitchFamily="34" charset="0"/>
              <a:buChar char="•"/>
              <a:defRPr/>
            </a:pPr>
            <a:endParaRPr lang="en-AU" sz="3000" dirty="0" smtClean="0">
              <a:solidFill>
                <a:srgbClr val="00447E"/>
              </a:solidFill>
            </a:endParaRPr>
          </a:p>
          <a:p>
            <a:pPr marL="171450" indent="-171450">
              <a:buFont typeface="Arial" panose="020B0604020202020204" pitchFamily="34" charset="0"/>
              <a:buChar char="•"/>
              <a:defRPr/>
            </a:pPr>
            <a:endParaRPr lang="en-AU" sz="3000" dirty="0">
              <a:solidFill>
                <a:srgbClr val="00447E"/>
              </a:solidFill>
            </a:endParaRPr>
          </a:p>
          <a:p>
            <a:pPr marL="171450" indent="-171450">
              <a:buFont typeface="Arial" panose="020B0604020202020204" pitchFamily="34" charset="0"/>
              <a:buChar char="•"/>
              <a:defRPr/>
            </a:pPr>
            <a:endParaRPr lang="en-AU" sz="3000" dirty="0" smtClean="0">
              <a:solidFill>
                <a:srgbClr val="00447E"/>
              </a:solidFill>
            </a:endParaRPr>
          </a:p>
          <a:p>
            <a:pPr marL="171450" indent="-171450">
              <a:buFont typeface="Arial" panose="020B0604020202020204" pitchFamily="34" charset="0"/>
              <a:buChar char="•"/>
              <a:defRPr/>
            </a:pPr>
            <a:endParaRPr lang="en-AU" sz="3000" dirty="0">
              <a:solidFill>
                <a:srgbClr val="00447E"/>
              </a:solidFill>
            </a:endParaRPr>
          </a:p>
          <a:p>
            <a:pPr algn="r">
              <a:defRPr/>
            </a:pPr>
            <a:r>
              <a:rPr lang="en-AU" sz="1400" dirty="0">
                <a:solidFill>
                  <a:srgbClr val="00447E"/>
                </a:solidFill>
              </a:rPr>
              <a:t>[Paul Weinert]</a:t>
            </a:r>
          </a:p>
          <a:p>
            <a:pPr lvl="1"/>
            <a:endParaRPr lang="en-AU" sz="2400" dirty="0" smtClean="0"/>
          </a:p>
        </p:txBody>
      </p:sp>
    </p:spTree>
    <p:extLst>
      <p:ext uri="{BB962C8B-B14F-4D97-AF65-F5344CB8AC3E}">
        <p14:creationId xmlns:p14="http://schemas.microsoft.com/office/powerpoint/2010/main" val="223963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517"/>
            <a:ext cx="7543800" cy="1295400"/>
          </a:xfrm>
        </p:spPr>
        <p:txBody>
          <a:bodyPr>
            <a:normAutofit/>
          </a:bodyPr>
          <a:lstStyle/>
          <a:p>
            <a:r>
              <a:rPr lang="en-AU" b="1" i="1" dirty="0" smtClean="0">
                <a:solidFill>
                  <a:schemeClr val="bg1"/>
                </a:solidFill>
              </a:rPr>
              <a:t>Growing deep</a:t>
            </a:r>
            <a:r>
              <a:rPr lang="en-AU" dirty="0" smtClean="0"/>
              <a:t/>
            </a:r>
            <a:br>
              <a:rPr lang="en-AU" dirty="0" smtClean="0"/>
            </a:br>
            <a:r>
              <a:rPr lang="en-AU" sz="2800" dirty="0" smtClean="0">
                <a:solidFill>
                  <a:schemeClr val="bg1"/>
                </a:solidFill>
              </a:rPr>
              <a:t>[LEA Leadership and Formation Framework]</a:t>
            </a:r>
            <a:endParaRPr lang="en-AU" sz="2800" dirty="0">
              <a:solidFill>
                <a:schemeClr val="bg1"/>
              </a:solidFill>
            </a:endParaRPr>
          </a:p>
        </p:txBody>
      </p:sp>
      <p:sp>
        <p:nvSpPr>
          <p:cNvPr id="4" name="TextBox 3"/>
          <p:cNvSpPr txBox="1"/>
          <p:nvPr/>
        </p:nvSpPr>
        <p:spPr>
          <a:xfrm>
            <a:off x="172278" y="1563413"/>
            <a:ext cx="8606804" cy="5416868"/>
          </a:xfrm>
          <a:prstGeom prst="rect">
            <a:avLst/>
          </a:prstGeom>
          <a:noFill/>
        </p:spPr>
        <p:txBody>
          <a:bodyPr wrap="square">
            <a:spAutoFit/>
          </a:bodyPr>
          <a:lstStyle/>
          <a:p>
            <a:r>
              <a:rPr lang="en-US" sz="1600" dirty="0">
                <a:solidFill>
                  <a:srgbClr val="00447E"/>
                </a:solidFill>
              </a:rPr>
              <a:t>Lutheran education is grounded on Christian beliefs and values and strives for excellence in all dimensions of learning and teaching. </a:t>
            </a:r>
            <a:r>
              <a:rPr lang="en-US" sz="1600" b="1" i="1" dirty="0">
                <a:solidFill>
                  <a:srgbClr val="00447E"/>
                </a:solidFill>
              </a:rPr>
              <a:t>The gospel of Jesus Christ (which) informs all learning and teaching, all human relationships, and all activities </a:t>
            </a:r>
            <a:r>
              <a:rPr lang="en-US" sz="1600" dirty="0">
                <a:solidFill>
                  <a:srgbClr val="00447E"/>
                </a:solidFill>
              </a:rPr>
              <a:t>is the lens through which Lutheran education is viewed. </a:t>
            </a:r>
            <a:r>
              <a:rPr lang="en-US" sz="1050" dirty="0">
                <a:solidFill>
                  <a:srgbClr val="00447E"/>
                </a:solidFill>
              </a:rPr>
              <a:t>[</a:t>
            </a:r>
            <a:r>
              <a:rPr lang="en-US" sz="1050" i="1" dirty="0">
                <a:solidFill>
                  <a:srgbClr val="00447E"/>
                </a:solidFill>
              </a:rPr>
              <a:t>The LCA and its schools</a:t>
            </a:r>
            <a:r>
              <a:rPr lang="en-US" sz="1050" dirty="0">
                <a:solidFill>
                  <a:srgbClr val="00447E"/>
                </a:solidFill>
              </a:rPr>
              <a:t>, 2001]</a:t>
            </a:r>
            <a:endParaRPr lang="en-AU" sz="1200" dirty="0">
              <a:solidFill>
                <a:srgbClr val="00447E"/>
              </a:solidFill>
            </a:endParaRPr>
          </a:p>
          <a:p>
            <a:r>
              <a:rPr lang="en-US" sz="1600" dirty="0">
                <a:solidFill>
                  <a:srgbClr val="00447E"/>
                </a:solidFill>
              </a:rPr>
              <a:t>  </a:t>
            </a:r>
            <a:endParaRPr lang="en-AU" sz="2000" dirty="0">
              <a:solidFill>
                <a:srgbClr val="00447E"/>
              </a:solidFill>
            </a:endParaRPr>
          </a:p>
          <a:p>
            <a:r>
              <a:rPr lang="en-US" sz="1600" b="1" i="1" dirty="0">
                <a:solidFill>
                  <a:srgbClr val="00447E"/>
                </a:solidFill>
              </a:rPr>
              <a:t>When this is fully </a:t>
            </a:r>
            <a:r>
              <a:rPr lang="en-US" sz="1600" b="1" i="1" dirty="0" err="1">
                <a:solidFill>
                  <a:srgbClr val="00447E"/>
                </a:solidFill>
              </a:rPr>
              <a:t>realised</a:t>
            </a:r>
            <a:r>
              <a:rPr lang="en-US" sz="1600" b="1" i="1" dirty="0">
                <a:solidFill>
                  <a:srgbClr val="00447E"/>
                </a:solidFill>
              </a:rPr>
              <a:t> this means that:</a:t>
            </a:r>
            <a:endParaRPr lang="en-AU" sz="2000" dirty="0">
              <a:solidFill>
                <a:srgbClr val="00447E"/>
              </a:solidFill>
            </a:endParaRPr>
          </a:p>
          <a:p>
            <a:r>
              <a:rPr lang="en-US" sz="1400" b="1" dirty="0" smtClean="0">
                <a:solidFill>
                  <a:srgbClr val="00447E"/>
                </a:solidFill>
              </a:rPr>
              <a:t>Lutheran </a:t>
            </a:r>
            <a:r>
              <a:rPr lang="en-US" sz="1400" b="1" dirty="0">
                <a:solidFill>
                  <a:srgbClr val="00447E"/>
                </a:solidFill>
              </a:rPr>
              <a:t>schools</a:t>
            </a:r>
            <a:r>
              <a:rPr lang="en-US" sz="1400" dirty="0">
                <a:solidFill>
                  <a:srgbClr val="00447E"/>
                </a:solidFill>
              </a:rPr>
              <a:t>, as part of the mission of the Lutheran church, </a:t>
            </a:r>
            <a:r>
              <a:rPr lang="en-US" sz="1400" b="1" dirty="0">
                <a:solidFill>
                  <a:srgbClr val="00447E"/>
                </a:solidFill>
              </a:rPr>
              <a:t>are communities</a:t>
            </a:r>
            <a:r>
              <a:rPr lang="en-US" sz="1400" dirty="0">
                <a:solidFill>
                  <a:srgbClr val="00447E"/>
                </a:solidFill>
              </a:rPr>
              <a:t> sharing and living the good news of Jesus Christ.</a:t>
            </a:r>
            <a:endParaRPr lang="en-AU" dirty="0">
              <a:solidFill>
                <a:srgbClr val="00447E"/>
              </a:solidFill>
            </a:endParaRPr>
          </a:p>
          <a:p>
            <a:r>
              <a:rPr lang="en-US" sz="600" dirty="0">
                <a:solidFill>
                  <a:srgbClr val="00447E"/>
                </a:solidFill>
              </a:rPr>
              <a:t> </a:t>
            </a:r>
            <a:endParaRPr lang="en-AU" sz="800" dirty="0">
              <a:solidFill>
                <a:srgbClr val="00447E"/>
              </a:solidFill>
            </a:endParaRPr>
          </a:p>
          <a:p>
            <a:r>
              <a:rPr lang="en-US" sz="1400" b="1" dirty="0">
                <a:solidFill>
                  <a:srgbClr val="00447E"/>
                </a:solidFill>
              </a:rPr>
              <a:t>Lutheran schools are communities</a:t>
            </a:r>
            <a:r>
              <a:rPr lang="en-US" sz="1400" dirty="0">
                <a:solidFill>
                  <a:srgbClr val="00447E"/>
                </a:solidFill>
              </a:rPr>
              <a:t> which acknowledge God as creator and join in the ongoing care of the world. Staff and students are created intentionally and are uniquely gifted to live in relationship with God and with each other.</a:t>
            </a:r>
            <a:endParaRPr lang="en-AU" dirty="0">
              <a:solidFill>
                <a:srgbClr val="00447E"/>
              </a:solidFill>
            </a:endParaRPr>
          </a:p>
          <a:p>
            <a:r>
              <a:rPr lang="en-US" sz="600" dirty="0">
                <a:solidFill>
                  <a:srgbClr val="00447E"/>
                </a:solidFill>
              </a:rPr>
              <a:t> </a:t>
            </a:r>
            <a:endParaRPr lang="en-AU" sz="800" dirty="0">
              <a:solidFill>
                <a:srgbClr val="00447E"/>
              </a:solidFill>
            </a:endParaRPr>
          </a:p>
          <a:p>
            <a:r>
              <a:rPr lang="en-US" sz="1400" b="1" dirty="0">
                <a:solidFill>
                  <a:srgbClr val="00447E"/>
                </a:solidFill>
              </a:rPr>
              <a:t>Lutheran schools are communities</a:t>
            </a:r>
            <a:r>
              <a:rPr lang="en-US" sz="1400" dirty="0">
                <a:solidFill>
                  <a:srgbClr val="00447E"/>
                </a:solidFill>
              </a:rPr>
              <a:t> which </a:t>
            </a:r>
            <a:r>
              <a:rPr lang="en-US" sz="1400" dirty="0" err="1">
                <a:solidFill>
                  <a:srgbClr val="00447E"/>
                </a:solidFill>
              </a:rPr>
              <a:t>recognise</a:t>
            </a:r>
            <a:r>
              <a:rPr lang="en-US" sz="1400" dirty="0">
                <a:solidFill>
                  <a:srgbClr val="00447E"/>
                </a:solidFill>
              </a:rPr>
              <a:t> the brokenness of humanity and yet are places where grace abounds, reflecting the unconditional love of the Father, revealed through the saving work of his Son, Jesus.</a:t>
            </a:r>
            <a:endParaRPr lang="en-AU" dirty="0">
              <a:solidFill>
                <a:srgbClr val="00447E"/>
              </a:solidFill>
            </a:endParaRPr>
          </a:p>
          <a:p>
            <a:r>
              <a:rPr lang="en-US" sz="600" dirty="0">
                <a:solidFill>
                  <a:srgbClr val="00447E"/>
                </a:solidFill>
              </a:rPr>
              <a:t> </a:t>
            </a:r>
            <a:endParaRPr lang="en-AU" sz="800" dirty="0">
              <a:solidFill>
                <a:srgbClr val="00447E"/>
              </a:solidFill>
            </a:endParaRPr>
          </a:p>
          <a:p>
            <a:r>
              <a:rPr lang="en-US" sz="1400" b="1" dirty="0">
                <a:solidFill>
                  <a:srgbClr val="00447E"/>
                </a:solidFill>
              </a:rPr>
              <a:t>Lutheran schools are communities</a:t>
            </a:r>
            <a:r>
              <a:rPr lang="en-US" sz="1400" dirty="0">
                <a:solidFill>
                  <a:srgbClr val="00447E"/>
                </a:solidFill>
              </a:rPr>
              <a:t> open to the influence of the Holy Spirit, who invites and equips for a life of worship and service. </a:t>
            </a:r>
            <a:endParaRPr lang="en-AU" dirty="0">
              <a:solidFill>
                <a:srgbClr val="00447E"/>
              </a:solidFill>
            </a:endParaRPr>
          </a:p>
          <a:p>
            <a:r>
              <a:rPr lang="en-US" sz="1400" dirty="0">
                <a:solidFill>
                  <a:srgbClr val="00447E"/>
                </a:solidFill>
              </a:rPr>
              <a:t> </a:t>
            </a:r>
            <a:endParaRPr lang="en-AU" sz="600" dirty="0">
              <a:solidFill>
                <a:srgbClr val="00447E"/>
              </a:solidFill>
            </a:endParaRPr>
          </a:p>
          <a:p>
            <a:r>
              <a:rPr lang="en-US" sz="1400" b="1" dirty="0">
                <a:solidFill>
                  <a:srgbClr val="00447E"/>
                </a:solidFill>
              </a:rPr>
              <a:t>Lutheran schools are communities</a:t>
            </a:r>
            <a:r>
              <a:rPr lang="en-US" sz="1400" dirty="0">
                <a:solidFill>
                  <a:srgbClr val="00447E"/>
                </a:solidFill>
              </a:rPr>
              <a:t> that value knowledge and learning as God’s gifts to people for their growth and enables them to respond to the needs of the world.</a:t>
            </a:r>
            <a:endParaRPr lang="en-AU" dirty="0">
              <a:solidFill>
                <a:srgbClr val="00447E"/>
              </a:solidFill>
            </a:endParaRPr>
          </a:p>
          <a:p>
            <a:r>
              <a:rPr lang="en-US" sz="1400" dirty="0">
                <a:solidFill>
                  <a:srgbClr val="00447E"/>
                </a:solidFill>
              </a:rPr>
              <a:t> </a:t>
            </a:r>
            <a:endParaRPr lang="en-AU" sz="600" dirty="0">
              <a:solidFill>
                <a:srgbClr val="00447E"/>
              </a:solidFill>
            </a:endParaRPr>
          </a:p>
          <a:p>
            <a:r>
              <a:rPr lang="en-US" sz="1400" b="1" dirty="0">
                <a:solidFill>
                  <a:srgbClr val="00447E"/>
                </a:solidFill>
              </a:rPr>
              <a:t>Lutheran schools are communities</a:t>
            </a:r>
            <a:r>
              <a:rPr lang="en-US" sz="1400" dirty="0">
                <a:solidFill>
                  <a:srgbClr val="00447E"/>
                </a:solidFill>
              </a:rPr>
              <a:t> of hope, based on the promises of God’s Word which empower staff and students to face the future with confidence</a:t>
            </a:r>
            <a:r>
              <a:rPr lang="en-US" sz="1600" dirty="0">
                <a:solidFill>
                  <a:srgbClr val="00447E"/>
                </a:solidFill>
              </a:rPr>
              <a:t>.</a:t>
            </a:r>
            <a:endParaRPr lang="en-AU" sz="4400" dirty="0" smtClean="0">
              <a:solidFill>
                <a:srgbClr val="00447E"/>
              </a:solidFill>
            </a:endParaRPr>
          </a:p>
        </p:txBody>
      </p:sp>
      <p:sp>
        <p:nvSpPr>
          <p:cNvPr id="5" name="TextBox 4"/>
          <p:cNvSpPr txBox="1"/>
          <p:nvPr/>
        </p:nvSpPr>
        <p:spPr>
          <a:xfrm>
            <a:off x="7407965" y="6550223"/>
            <a:ext cx="1666461" cy="307777"/>
          </a:xfrm>
          <a:prstGeom prst="rect">
            <a:avLst/>
          </a:prstGeom>
          <a:noFill/>
        </p:spPr>
        <p:txBody>
          <a:bodyPr wrap="square" rtlCol="0">
            <a:spAutoFit/>
          </a:bodyPr>
          <a:lstStyle/>
          <a:p>
            <a:r>
              <a:rPr lang="en-AU" sz="1400" dirty="0" smtClean="0">
                <a:solidFill>
                  <a:srgbClr val="00447E"/>
                </a:solidFill>
              </a:rPr>
              <a:t>[Stephen Rudolph]</a:t>
            </a:r>
            <a:endParaRPr lang="en-AU" sz="1400" dirty="0">
              <a:solidFill>
                <a:srgbClr val="00447E"/>
              </a:solidFill>
            </a:endParaRPr>
          </a:p>
        </p:txBody>
      </p:sp>
    </p:spTree>
    <p:extLst>
      <p:ext uri="{BB962C8B-B14F-4D97-AF65-F5344CB8AC3E}">
        <p14:creationId xmlns:p14="http://schemas.microsoft.com/office/powerpoint/2010/main" val="376234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517"/>
            <a:ext cx="7543800" cy="1295400"/>
          </a:xfrm>
        </p:spPr>
        <p:txBody>
          <a:bodyPr>
            <a:normAutofit/>
          </a:bodyPr>
          <a:lstStyle/>
          <a:p>
            <a:r>
              <a:rPr lang="en-AU" b="1" i="1" dirty="0" smtClean="0">
                <a:solidFill>
                  <a:schemeClr val="bg1"/>
                </a:solidFill>
              </a:rPr>
              <a:t>Growing deep</a:t>
            </a:r>
            <a:r>
              <a:rPr lang="en-AU" dirty="0" smtClean="0"/>
              <a:t/>
            </a:r>
            <a:br>
              <a:rPr lang="en-AU" dirty="0" smtClean="0"/>
            </a:br>
            <a:r>
              <a:rPr lang="en-AU" sz="2800" dirty="0" smtClean="0">
                <a:solidFill>
                  <a:schemeClr val="bg1"/>
                </a:solidFill>
              </a:rPr>
              <a:t>[LEA Leadership and Formation Framework]</a:t>
            </a:r>
            <a:endParaRPr lang="en-AU" sz="2800" dirty="0">
              <a:solidFill>
                <a:schemeClr val="bg1"/>
              </a:solidFill>
            </a:endParaRPr>
          </a:p>
        </p:txBody>
      </p:sp>
      <p:sp>
        <p:nvSpPr>
          <p:cNvPr id="4" name="TextBox 3"/>
          <p:cNvSpPr txBox="1"/>
          <p:nvPr/>
        </p:nvSpPr>
        <p:spPr>
          <a:xfrm>
            <a:off x="172278" y="1859032"/>
            <a:ext cx="8606804" cy="5170646"/>
          </a:xfrm>
          <a:prstGeom prst="rect">
            <a:avLst/>
          </a:prstGeom>
          <a:noFill/>
        </p:spPr>
        <p:txBody>
          <a:bodyPr wrap="square">
            <a:spAutoFit/>
          </a:bodyPr>
          <a:lstStyle/>
          <a:p>
            <a:pPr lvl="1"/>
            <a:r>
              <a:rPr lang="en-AU" sz="2400" dirty="0" smtClean="0">
                <a:solidFill>
                  <a:srgbClr val="00447E"/>
                </a:solidFill>
              </a:rPr>
              <a:t>Five vocational practices</a:t>
            </a:r>
          </a:p>
          <a:p>
            <a:pPr lvl="1"/>
            <a:endParaRPr lang="en-AU" sz="2400" dirty="0">
              <a:solidFill>
                <a:srgbClr val="00447E"/>
              </a:solidFill>
            </a:endParaRPr>
          </a:p>
          <a:p>
            <a:pPr marL="800100" lvl="1" indent="-342900">
              <a:buFont typeface="Arial" panose="020B0604020202020204" pitchFamily="34" charset="0"/>
              <a:buChar char="•"/>
            </a:pPr>
            <a:r>
              <a:rPr lang="en-AU" sz="2400" dirty="0" smtClean="0">
                <a:solidFill>
                  <a:srgbClr val="00447E"/>
                </a:solidFill>
              </a:rPr>
              <a:t>Excellence in teaching and learning</a:t>
            </a:r>
          </a:p>
          <a:p>
            <a:pPr marL="800100" lvl="1" indent="-342900">
              <a:buFont typeface="Arial" panose="020B0604020202020204" pitchFamily="34" charset="0"/>
              <a:buChar char="•"/>
            </a:pPr>
            <a:r>
              <a:rPr lang="en-AU" sz="2400" dirty="0" smtClean="0">
                <a:solidFill>
                  <a:srgbClr val="00447E"/>
                </a:solidFill>
              </a:rPr>
              <a:t>Ongoing improvement and innovation</a:t>
            </a:r>
          </a:p>
          <a:p>
            <a:pPr marL="800100" lvl="1" indent="-342900">
              <a:buFont typeface="Arial" panose="020B0604020202020204" pitchFamily="34" charset="0"/>
              <a:buChar char="•"/>
            </a:pPr>
            <a:r>
              <a:rPr lang="en-AU" sz="2400" dirty="0" smtClean="0">
                <a:solidFill>
                  <a:srgbClr val="00447E"/>
                </a:solidFill>
              </a:rPr>
              <a:t>Strengthening Lutheran identity</a:t>
            </a:r>
          </a:p>
          <a:p>
            <a:pPr marL="800100" lvl="1" indent="-342900">
              <a:buFont typeface="Arial" panose="020B0604020202020204" pitchFamily="34" charset="0"/>
              <a:buChar char="•"/>
            </a:pPr>
            <a:r>
              <a:rPr lang="en-AU" sz="2400" dirty="0" smtClean="0">
                <a:solidFill>
                  <a:srgbClr val="00447E"/>
                </a:solidFill>
              </a:rPr>
              <a:t>Community building</a:t>
            </a:r>
          </a:p>
          <a:p>
            <a:pPr marL="800100" lvl="1" indent="-342900">
              <a:buFont typeface="Arial" panose="020B0604020202020204" pitchFamily="34" charset="0"/>
              <a:buChar char="•"/>
            </a:pPr>
            <a:r>
              <a:rPr lang="en-AU" sz="2400" dirty="0" smtClean="0">
                <a:solidFill>
                  <a:srgbClr val="00447E"/>
                </a:solidFill>
              </a:rPr>
              <a:t>Leading effective organisation and management</a:t>
            </a:r>
          </a:p>
          <a:p>
            <a:pPr marL="800100" lvl="1" indent="-342900">
              <a:buFont typeface="Arial" panose="020B0604020202020204" pitchFamily="34" charset="0"/>
              <a:buChar char="•"/>
            </a:pPr>
            <a:endParaRPr lang="en-AU" sz="2400" dirty="0">
              <a:solidFill>
                <a:srgbClr val="00447E"/>
              </a:solidFill>
            </a:endParaRPr>
          </a:p>
          <a:p>
            <a:pPr lvl="1"/>
            <a:endParaRPr lang="en-AU" sz="2400" dirty="0" smtClean="0">
              <a:solidFill>
                <a:srgbClr val="00447E"/>
              </a:solidFill>
            </a:endParaRPr>
          </a:p>
          <a:p>
            <a:pPr lvl="1"/>
            <a:r>
              <a:rPr lang="en-AU" sz="2400" dirty="0" smtClean="0">
                <a:solidFill>
                  <a:srgbClr val="00447E"/>
                </a:solidFill>
              </a:rPr>
              <a:t>Aligned with the draft </a:t>
            </a:r>
            <a:r>
              <a:rPr lang="en-AU" sz="2400" i="1" dirty="0">
                <a:solidFill>
                  <a:srgbClr val="00447E"/>
                </a:solidFill>
              </a:rPr>
              <a:t>School pastor / chaplains: Key elements for position description</a:t>
            </a:r>
          </a:p>
          <a:p>
            <a:pPr lvl="1"/>
            <a:endParaRPr lang="en-AU" dirty="0"/>
          </a:p>
          <a:p>
            <a:pPr marL="742950" lvl="1" indent="-285750">
              <a:buFont typeface="Arial" panose="020B0604020202020204" pitchFamily="34" charset="0"/>
              <a:buChar char="•"/>
            </a:pPr>
            <a:endParaRPr lang="en-AU" sz="2400" dirty="0"/>
          </a:p>
          <a:p>
            <a:pPr lvl="1"/>
            <a:r>
              <a:rPr lang="en-AU" sz="2400" dirty="0" smtClean="0"/>
              <a:t> </a:t>
            </a:r>
          </a:p>
        </p:txBody>
      </p:sp>
      <p:sp>
        <p:nvSpPr>
          <p:cNvPr id="5" name="TextBox 4"/>
          <p:cNvSpPr txBox="1"/>
          <p:nvPr/>
        </p:nvSpPr>
        <p:spPr>
          <a:xfrm>
            <a:off x="7617455" y="6433257"/>
            <a:ext cx="1456971" cy="307777"/>
          </a:xfrm>
          <a:prstGeom prst="rect">
            <a:avLst/>
          </a:prstGeom>
          <a:noFill/>
        </p:spPr>
        <p:txBody>
          <a:bodyPr wrap="square" rtlCol="0">
            <a:spAutoFit/>
          </a:bodyPr>
          <a:lstStyle/>
          <a:p>
            <a:r>
              <a:rPr lang="en-AU" sz="1400" dirty="0" smtClean="0">
                <a:solidFill>
                  <a:srgbClr val="00447E"/>
                </a:solidFill>
              </a:rPr>
              <a:t>[Stuart </a:t>
            </a:r>
            <a:r>
              <a:rPr lang="en-AU" sz="1400" dirty="0" err="1" smtClean="0">
                <a:solidFill>
                  <a:srgbClr val="00447E"/>
                </a:solidFill>
              </a:rPr>
              <a:t>Traeger</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322381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chemeClr val="bg1"/>
                </a:solidFill>
              </a:rPr>
              <a:t>Lutheran education resource document</a:t>
            </a:r>
            <a:endParaRPr lang="en-AU" b="1" dirty="0">
              <a:solidFill>
                <a:schemeClr val="bg1"/>
              </a:solidFill>
            </a:endParaRPr>
          </a:p>
        </p:txBody>
      </p:sp>
      <p:sp>
        <p:nvSpPr>
          <p:cNvPr id="4" name="TextBox 3"/>
          <p:cNvSpPr txBox="1"/>
          <p:nvPr/>
        </p:nvSpPr>
        <p:spPr>
          <a:xfrm>
            <a:off x="172278" y="1527727"/>
            <a:ext cx="8606804" cy="5632311"/>
          </a:xfrm>
          <a:prstGeom prst="rect">
            <a:avLst/>
          </a:prstGeom>
          <a:noFill/>
        </p:spPr>
        <p:txBody>
          <a:bodyPr wrap="square">
            <a:spAutoFit/>
          </a:bodyPr>
          <a:lstStyle/>
          <a:p>
            <a:pPr lvl="1"/>
            <a:r>
              <a:rPr lang="en-AU" sz="2400" i="1" dirty="0" smtClean="0">
                <a:solidFill>
                  <a:srgbClr val="00447E"/>
                </a:solidFill>
              </a:rPr>
              <a:t>‘School pastor / chaplains: Key elements for position description’</a:t>
            </a:r>
          </a:p>
          <a:p>
            <a:pPr lvl="1"/>
            <a:endParaRPr lang="en-AU" sz="2400" dirty="0">
              <a:solidFill>
                <a:srgbClr val="00447E"/>
              </a:solidFill>
            </a:endParaRPr>
          </a:p>
          <a:p>
            <a:pPr marL="800100" lvl="1" indent="-342900">
              <a:buFont typeface="Arial" panose="020B0604020202020204" pitchFamily="34" charset="0"/>
              <a:buChar char="•"/>
            </a:pPr>
            <a:r>
              <a:rPr lang="en-AU" sz="2400" dirty="0" smtClean="0">
                <a:solidFill>
                  <a:srgbClr val="00447E"/>
                </a:solidFill>
              </a:rPr>
              <a:t>Your feedback and suggestions requested by end September 2015</a:t>
            </a:r>
          </a:p>
          <a:p>
            <a:pPr marL="800100" lvl="1" indent="-342900">
              <a:buFont typeface="Arial" panose="020B0604020202020204" pitchFamily="34" charset="0"/>
              <a:buChar char="•"/>
            </a:pPr>
            <a:endParaRPr lang="en-AU" sz="2400" dirty="0" smtClean="0">
              <a:solidFill>
                <a:srgbClr val="00447E"/>
              </a:solidFill>
            </a:endParaRPr>
          </a:p>
          <a:p>
            <a:pPr marL="800100" lvl="1" indent="-342900">
              <a:buFont typeface="Arial" panose="020B0604020202020204" pitchFamily="34" charset="0"/>
              <a:buChar char="•"/>
            </a:pPr>
            <a:r>
              <a:rPr lang="en-AU" sz="2400" dirty="0" smtClean="0">
                <a:solidFill>
                  <a:srgbClr val="00447E"/>
                </a:solidFill>
              </a:rPr>
              <a:t>Principal and regional feedback will be requested by </a:t>
            </a:r>
            <a:r>
              <a:rPr lang="en-AU" sz="2400" smtClean="0">
                <a:solidFill>
                  <a:srgbClr val="00447E"/>
                </a:solidFill>
              </a:rPr>
              <a:t>end November </a:t>
            </a:r>
            <a:r>
              <a:rPr lang="en-AU" sz="2400" dirty="0" smtClean="0">
                <a:solidFill>
                  <a:srgbClr val="00447E"/>
                </a:solidFill>
              </a:rPr>
              <a:t>2015</a:t>
            </a:r>
          </a:p>
          <a:p>
            <a:pPr marL="800100" lvl="1" indent="-342900">
              <a:buFont typeface="Arial" panose="020B0604020202020204" pitchFamily="34" charset="0"/>
              <a:buChar char="•"/>
            </a:pPr>
            <a:endParaRPr lang="en-AU" sz="2400" dirty="0" smtClean="0">
              <a:solidFill>
                <a:srgbClr val="00447E"/>
              </a:solidFill>
            </a:endParaRPr>
          </a:p>
          <a:p>
            <a:pPr marL="800100" lvl="1" indent="-342900">
              <a:buFont typeface="Arial" panose="020B0604020202020204" pitchFamily="34" charset="0"/>
              <a:buChar char="•"/>
            </a:pPr>
            <a:r>
              <a:rPr lang="en-AU" sz="2400" dirty="0" smtClean="0">
                <a:solidFill>
                  <a:srgbClr val="00447E"/>
                </a:solidFill>
              </a:rPr>
              <a:t>Presentation to NLT and BLEA in March 2016</a:t>
            </a:r>
          </a:p>
          <a:p>
            <a:pPr marL="800100" lvl="1" indent="-342900">
              <a:buFont typeface="Arial" panose="020B0604020202020204" pitchFamily="34" charset="0"/>
              <a:buChar char="•"/>
            </a:pPr>
            <a:endParaRPr lang="en-AU" sz="2400" dirty="0" smtClean="0">
              <a:solidFill>
                <a:srgbClr val="00447E"/>
              </a:solidFill>
            </a:endParaRPr>
          </a:p>
          <a:p>
            <a:pPr marL="800100" lvl="1" indent="-342900">
              <a:buFont typeface="Arial" panose="020B0604020202020204" pitchFamily="34" charset="0"/>
              <a:buChar char="•"/>
            </a:pPr>
            <a:r>
              <a:rPr lang="en-AU" sz="2400" dirty="0" smtClean="0">
                <a:solidFill>
                  <a:srgbClr val="00447E"/>
                </a:solidFill>
              </a:rPr>
              <a:t>Inclusion in LE </a:t>
            </a:r>
            <a:r>
              <a:rPr lang="en-AU" sz="2400" dirty="0" err="1" smtClean="0">
                <a:solidFill>
                  <a:srgbClr val="00447E"/>
                </a:solidFill>
              </a:rPr>
              <a:t>eLibrary</a:t>
            </a:r>
            <a:r>
              <a:rPr lang="en-AU" sz="2400" dirty="0" smtClean="0">
                <a:solidFill>
                  <a:srgbClr val="00447E"/>
                </a:solidFill>
              </a:rPr>
              <a:t> resources in 2016 for local contextual development and use</a:t>
            </a:r>
            <a:endParaRPr lang="en-AU" dirty="0">
              <a:solidFill>
                <a:srgbClr val="00447E"/>
              </a:solidFill>
            </a:endParaRPr>
          </a:p>
          <a:p>
            <a:pPr marL="742950" lvl="1" indent="-285750">
              <a:buFont typeface="Arial" panose="020B0604020202020204" pitchFamily="34" charset="0"/>
              <a:buChar char="•"/>
            </a:pPr>
            <a:endParaRPr lang="en-AU" sz="2400" dirty="0"/>
          </a:p>
          <a:p>
            <a:pPr lvl="1"/>
            <a:r>
              <a:rPr lang="en-AU" sz="2400" dirty="0" smtClean="0"/>
              <a:t> </a:t>
            </a:r>
          </a:p>
        </p:txBody>
      </p:sp>
      <p:sp>
        <p:nvSpPr>
          <p:cNvPr id="5" name="TextBox 4"/>
          <p:cNvSpPr txBox="1"/>
          <p:nvPr/>
        </p:nvSpPr>
        <p:spPr>
          <a:xfrm>
            <a:off x="7501499" y="6433257"/>
            <a:ext cx="1456971" cy="307777"/>
          </a:xfrm>
          <a:prstGeom prst="rect">
            <a:avLst/>
          </a:prstGeom>
          <a:noFill/>
        </p:spPr>
        <p:txBody>
          <a:bodyPr wrap="square" rtlCol="0">
            <a:spAutoFit/>
          </a:bodyPr>
          <a:lstStyle/>
          <a:p>
            <a:r>
              <a:rPr lang="en-AU" sz="1400" dirty="0" smtClean="0">
                <a:solidFill>
                  <a:srgbClr val="00447E"/>
                </a:solidFill>
              </a:rPr>
              <a:t>[Stuart </a:t>
            </a:r>
            <a:r>
              <a:rPr lang="en-AU" sz="1400" dirty="0" err="1" smtClean="0">
                <a:solidFill>
                  <a:srgbClr val="00447E"/>
                </a:solidFill>
              </a:rPr>
              <a:t>Traeger</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40597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bg1"/>
                </a:solidFill>
              </a:rPr>
              <a:t>Conference discussion</a:t>
            </a:r>
            <a:endParaRPr lang="en-AU" sz="2800" b="1" dirty="0">
              <a:solidFill>
                <a:schemeClr val="bg1"/>
              </a:solidFill>
            </a:endParaRPr>
          </a:p>
        </p:txBody>
      </p:sp>
      <p:sp>
        <p:nvSpPr>
          <p:cNvPr id="4" name="TextBox 3"/>
          <p:cNvSpPr txBox="1"/>
          <p:nvPr/>
        </p:nvSpPr>
        <p:spPr>
          <a:xfrm>
            <a:off x="172278" y="1819275"/>
            <a:ext cx="8606804" cy="4431983"/>
          </a:xfrm>
          <a:prstGeom prst="rect">
            <a:avLst/>
          </a:prstGeom>
          <a:noFill/>
        </p:spPr>
        <p:txBody>
          <a:bodyPr wrap="square">
            <a:spAutoFit/>
          </a:bodyPr>
          <a:lstStyle/>
          <a:p>
            <a:pPr lvl="1"/>
            <a:endParaRPr lang="en-AU" sz="2400" dirty="0"/>
          </a:p>
          <a:p>
            <a:pPr marL="800100" lvl="1" indent="-342900">
              <a:buFont typeface="Arial" panose="020B0604020202020204" pitchFamily="34" charset="0"/>
              <a:buChar char="•"/>
            </a:pPr>
            <a:r>
              <a:rPr lang="en-AU" sz="2800" dirty="0" smtClean="0">
                <a:solidFill>
                  <a:srgbClr val="00447E"/>
                </a:solidFill>
              </a:rPr>
              <a:t>Localised development and use</a:t>
            </a:r>
          </a:p>
          <a:p>
            <a:pPr marL="800100" lvl="1" indent="-342900">
              <a:buFont typeface="Arial" panose="020B0604020202020204" pitchFamily="34" charset="0"/>
              <a:buChar char="•"/>
            </a:pPr>
            <a:endParaRPr lang="en-AU" sz="2800" dirty="0" smtClean="0">
              <a:solidFill>
                <a:srgbClr val="00447E"/>
              </a:solidFill>
            </a:endParaRPr>
          </a:p>
          <a:p>
            <a:pPr marL="800100" lvl="1" indent="-342900">
              <a:buFont typeface="Arial" panose="020B0604020202020204" pitchFamily="34" charset="0"/>
              <a:buChar char="•"/>
            </a:pPr>
            <a:r>
              <a:rPr lang="en-AU" sz="2800" dirty="0" smtClean="0">
                <a:solidFill>
                  <a:srgbClr val="00447E"/>
                </a:solidFill>
              </a:rPr>
              <a:t>Questions and feedback</a:t>
            </a:r>
          </a:p>
          <a:p>
            <a:pPr marL="800100" lvl="1" indent="-342900">
              <a:buFont typeface="Arial" panose="020B0604020202020204" pitchFamily="34" charset="0"/>
              <a:buChar char="•"/>
            </a:pPr>
            <a:endParaRPr lang="en-AU" sz="2800" dirty="0" smtClean="0">
              <a:solidFill>
                <a:srgbClr val="00447E"/>
              </a:solidFill>
            </a:endParaRPr>
          </a:p>
          <a:p>
            <a:pPr marL="800100" lvl="1" indent="-342900">
              <a:buFont typeface="Arial" panose="020B0604020202020204" pitchFamily="34" charset="0"/>
              <a:buChar char="•"/>
            </a:pPr>
            <a:r>
              <a:rPr lang="en-AU" sz="2800" dirty="0" smtClean="0">
                <a:solidFill>
                  <a:srgbClr val="00447E"/>
                </a:solidFill>
              </a:rPr>
              <a:t>Further comments to </a:t>
            </a:r>
            <a:r>
              <a:rPr lang="en-AU" sz="2800" dirty="0" smtClean="0">
                <a:hlinkClick r:id="rId2"/>
              </a:rPr>
              <a:t>LEADirector@Lutheran.edu.au</a:t>
            </a:r>
            <a:r>
              <a:rPr lang="en-AU" sz="2800" dirty="0" smtClean="0"/>
              <a:t> </a:t>
            </a:r>
          </a:p>
          <a:p>
            <a:pPr marL="800100" lvl="1" indent="-342900">
              <a:buFont typeface="Arial" panose="020B0604020202020204" pitchFamily="34" charset="0"/>
              <a:buChar char="•"/>
            </a:pPr>
            <a:endParaRPr lang="en-AU" sz="2400" dirty="0"/>
          </a:p>
          <a:p>
            <a:pPr lvl="1"/>
            <a:endParaRPr lang="en-AU" dirty="0"/>
          </a:p>
          <a:p>
            <a:pPr marL="742950" lvl="1" indent="-285750">
              <a:buFont typeface="Arial" panose="020B0604020202020204" pitchFamily="34" charset="0"/>
              <a:buChar char="•"/>
            </a:pPr>
            <a:endParaRPr lang="en-AU" sz="2400" dirty="0"/>
          </a:p>
          <a:p>
            <a:pPr lvl="1"/>
            <a:r>
              <a:rPr lang="en-AU" sz="2400" dirty="0" smtClean="0"/>
              <a:t> </a:t>
            </a:r>
          </a:p>
        </p:txBody>
      </p:sp>
      <p:sp>
        <p:nvSpPr>
          <p:cNvPr id="5" name="TextBox 4"/>
          <p:cNvSpPr txBox="1"/>
          <p:nvPr/>
        </p:nvSpPr>
        <p:spPr>
          <a:xfrm>
            <a:off x="7501499" y="6433257"/>
            <a:ext cx="1456971" cy="307777"/>
          </a:xfrm>
          <a:prstGeom prst="rect">
            <a:avLst/>
          </a:prstGeom>
          <a:noFill/>
        </p:spPr>
        <p:txBody>
          <a:bodyPr wrap="square" rtlCol="0">
            <a:spAutoFit/>
          </a:bodyPr>
          <a:lstStyle/>
          <a:p>
            <a:r>
              <a:rPr lang="en-AU" sz="1400" dirty="0" smtClean="0">
                <a:solidFill>
                  <a:srgbClr val="00447E"/>
                </a:solidFill>
              </a:rPr>
              <a:t>[Stuart </a:t>
            </a:r>
            <a:r>
              <a:rPr lang="en-AU" sz="1400" dirty="0" err="1" smtClean="0">
                <a:solidFill>
                  <a:srgbClr val="00447E"/>
                </a:solidFill>
              </a:rPr>
              <a:t>Traeger</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31575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EA Office\Office\Publications\SchooLink\SchooLink 2011\July 2011\LESER\Page 14 and 15 image thre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2462" y="2648975"/>
            <a:ext cx="8004941" cy="57178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6872" y="-45741"/>
            <a:ext cx="5433161" cy="3624937"/>
          </a:xfrm>
          <a:prstGeom prst="rect">
            <a:avLst/>
          </a:prstGeom>
        </p:spPr>
      </p:pic>
      <p:sp>
        <p:nvSpPr>
          <p:cNvPr id="7" name="Title 2"/>
          <p:cNvSpPr>
            <a:spLocks noGrp="1"/>
          </p:cNvSpPr>
          <p:nvPr>
            <p:ph type="title"/>
          </p:nvPr>
        </p:nvSpPr>
        <p:spPr>
          <a:xfrm>
            <a:off x="270457" y="-2814"/>
            <a:ext cx="8281116" cy="1143000"/>
          </a:xfrm>
          <a:noFill/>
        </p:spPr>
        <p:txBody>
          <a:bodyPr>
            <a:noAutofit/>
          </a:bodyPr>
          <a:lstStyle/>
          <a:p>
            <a:pPr algn="l"/>
            <a:r>
              <a:rPr lang="en-AU" sz="3600" b="1" dirty="0">
                <a:solidFill>
                  <a:schemeClr val="bg1"/>
                </a:solidFill>
              </a:rPr>
              <a:t>Lutheran </a:t>
            </a:r>
            <a:r>
              <a:rPr lang="en-AU" sz="3600" b="1" dirty="0" smtClean="0">
                <a:solidFill>
                  <a:schemeClr val="bg1"/>
                </a:solidFill>
              </a:rPr>
              <a:t>schools </a:t>
            </a:r>
            <a:r>
              <a:rPr lang="en-AU" sz="3600" dirty="0" smtClean="0">
                <a:solidFill>
                  <a:schemeClr val="bg1"/>
                </a:solidFill>
              </a:rPr>
              <a:t/>
            </a:r>
            <a:br>
              <a:rPr lang="en-AU" sz="3600" dirty="0" smtClean="0">
                <a:solidFill>
                  <a:schemeClr val="bg1"/>
                </a:solidFill>
              </a:rPr>
            </a:br>
            <a:r>
              <a:rPr lang="en-AU" sz="2100" b="1" i="1" dirty="0" smtClean="0">
                <a:solidFill>
                  <a:schemeClr val="bg1"/>
                </a:solidFill>
              </a:rPr>
              <a:t>. . . places of ministry and mission to the Australian community</a:t>
            </a:r>
            <a:endParaRPr lang="en-AU" sz="2100" b="1" i="1"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853" y="3579196"/>
            <a:ext cx="4001077" cy="2663217"/>
          </a:xfrm>
          <a:prstGeom prst="rect">
            <a:avLst/>
          </a:prstGeom>
        </p:spPr>
      </p:pic>
      <p:sp>
        <p:nvSpPr>
          <p:cNvPr id="6" name="TextBox 5"/>
          <p:cNvSpPr txBox="1"/>
          <p:nvPr/>
        </p:nvSpPr>
        <p:spPr>
          <a:xfrm>
            <a:off x="7271381" y="6382409"/>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320406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50838"/>
            <a:ext cx="8567530" cy="1143000"/>
          </a:xfrm>
        </p:spPr>
        <p:txBody>
          <a:bodyPr>
            <a:normAutofit/>
          </a:bodyPr>
          <a:lstStyle/>
          <a:p>
            <a:pPr algn="l"/>
            <a:r>
              <a:rPr lang="en-AU" sz="3600" b="1" dirty="0" smtClean="0">
                <a:solidFill>
                  <a:schemeClr val="bg1"/>
                </a:solidFill>
              </a:rPr>
              <a:t>Lutheran Education Australia</a:t>
            </a:r>
            <a:endParaRPr lang="en-AU" sz="3600" b="1" dirty="0">
              <a:solidFill>
                <a:schemeClr val="bg1"/>
              </a:solidFill>
            </a:endParaRPr>
          </a:p>
        </p:txBody>
      </p:sp>
      <p:sp>
        <p:nvSpPr>
          <p:cNvPr id="3" name="Content Placeholder 2"/>
          <p:cNvSpPr>
            <a:spLocks noGrp="1"/>
          </p:cNvSpPr>
          <p:nvPr>
            <p:ph idx="1"/>
          </p:nvPr>
        </p:nvSpPr>
        <p:spPr>
          <a:xfrm>
            <a:off x="457200" y="1600200"/>
            <a:ext cx="8229600" cy="4906617"/>
          </a:xfrm>
        </p:spPr>
        <p:txBody>
          <a:bodyPr>
            <a:normAutofit lnSpcReduction="10000"/>
          </a:bodyPr>
          <a:lstStyle/>
          <a:p>
            <a:r>
              <a:rPr lang="en-AU" dirty="0">
                <a:solidFill>
                  <a:srgbClr val="00447E"/>
                </a:solidFill>
                <a:latin typeface="+mj-lt"/>
                <a:ea typeface="+mj-ea"/>
                <a:cs typeface="+mj-cs"/>
              </a:rPr>
              <a:t>Lutheran Education Communique</a:t>
            </a:r>
          </a:p>
          <a:p>
            <a:r>
              <a:rPr lang="en-AU" dirty="0" err="1">
                <a:solidFill>
                  <a:srgbClr val="00447E"/>
                </a:solidFill>
                <a:latin typeface="+mj-lt"/>
                <a:ea typeface="+mj-ea"/>
                <a:cs typeface="+mj-cs"/>
              </a:rPr>
              <a:t>CoD</a:t>
            </a:r>
            <a:r>
              <a:rPr lang="en-AU" dirty="0">
                <a:solidFill>
                  <a:srgbClr val="00447E"/>
                </a:solidFill>
                <a:latin typeface="+mj-lt"/>
                <a:ea typeface="+mj-ea"/>
                <a:cs typeface="+mj-cs"/>
              </a:rPr>
              <a:t>           NLT</a:t>
            </a:r>
          </a:p>
          <a:p>
            <a:r>
              <a:rPr lang="en-AU" dirty="0" smtClean="0">
                <a:solidFill>
                  <a:srgbClr val="00447E"/>
                </a:solidFill>
              </a:rPr>
              <a:t>LEA strategic plan </a:t>
            </a:r>
            <a:r>
              <a:rPr lang="en-AU" sz="2100" dirty="0" smtClean="0">
                <a:solidFill>
                  <a:srgbClr val="00447E"/>
                </a:solidFill>
              </a:rPr>
              <a:t>[GCC/LEA/regions including directors and chairmen]</a:t>
            </a:r>
            <a:endParaRPr lang="en-AU" dirty="0" smtClean="0">
              <a:solidFill>
                <a:srgbClr val="00447E"/>
              </a:solidFill>
            </a:endParaRPr>
          </a:p>
          <a:p>
            <a:pPr lvl="1"/>
            <a:r>
              <a:rPr lang="en-AU" dirty="0" smtClean="0">
                <a:solidFill>
                  <a:srgbClr val="00447E"/>
                </a:solidFill>
              </a:rPr>
              <a:t>Strengthening Lutheran identity</a:t>
            </a:r>
          </a:p>
          <a:p>
            <a:pPr lvl="1"/>
            <a:r>
              <a:rPr lang="en-AU" dirty="0" smtClean="0">
                <a:solidFill>
                  <a:srgbClr val="00447E"/>
                </a:solidFill>
              </a:rPr>
              <a:t>Thriving learning communities</a:t>
            </a:r>
          </a:p>
          <a:p>
            <a:pPr lvl="1"/>
            <a:r>
              <a:rPr lang="en-AU" dirty="0" smtClean="0">
                <a:solidFill>
                  <a:srgbClr val="00447E"/>
                </a:solidFill>
              </a:rPr>
              <a:t>System sustainability</a:t>
            </a:r>
          </a:p>
          <a:p>
            <a:r>
              <a:rPr lang="en-AU" dirty="0" smtClean="0">
                <a:solidFill>
                  <a:srgbClr val="00447E"/>
                </a:solidFill>
              </a:rPr>
              <a:t>LCA governance and administration review</a:t>
            </a:r>
          </a:p>
          <a:p>
            <a:r>
              <a:rPr lang="en-AU" dirty="0" smtClean="0">
                <a:solidFill>
                  <a:srgbClr val="00447E"/>
                </a:solidFill>
              </a:rPr>
              <a:t>LEA branding</a:t>
            </a:r>
          </a:p>
          <a:p>
            <a:pPr marL="0" indent="0" algn="r">
              <a:buNone/>
            </a:pPr>
            <a:r>
              <a:rPr lang="en-AU" sz="1500" dirty="0" smtClean="0">
                <a:solidFill>
                  <a:srgbClr val="00447E"/>
                </a:solidFill>
              </a:rPr>
              <a:t>[Stephen Rudolph]</a:t>
            </a:r>
            <a:endParaRPr lang="en-AU" sz="2600" dirty="0" smtClean="0">
              <a:solidFill>
                <a:srgbClr val="00447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08" y="131464"/>
            <a:ext cx="3126323" cy="1468736"/>
          </a:xfrm>
          <a:prstGeom prst="rect">
            <a:avLst/>
          </a:prstGeom>
        </p:spPr>
      </p:pic>
      <p:sp>
        <p:nvSpPr>
          <p:cNvPr id="5" name="Right Arrow 4"/>
          <p:cNvSpPr/>
          <p:nvPr/>
        </p:nvSpPr>
        <p:spPr>
          <a:xfrm>
            <a:off x="1683026" y="2226365"/>
            <a:ext cx="636104" cy="1590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909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1" y="350838"/>
            <a:ext cx="2756452" cy="1143000"/>
          </a:xfrm>
        </p:spPr>
        <p:txBody>
          <a:bodyPr>
            <a:normAutofit/>
          </a:bodyPr>
          <a:lstStyle/>
          <a:p>
            <a:pPr algn="l"/>
            <a:r>
              <a:rPr lang="en-AU" sz="3600" b="1" dirty="0" smtClean="0">
                <a:solidFill>
                  <a:schemeClr val="bg1"/>
                </a:solidFill>
              </a:rPr>
              <a:t>ACLE 5</a:t>
            </a:r>
            <a:endParaRPr lang="en-AU" sz="3600" b="1" dirty="0">
              <a:solidFill>
                <a:schemeClr val="bg1"/>
              </a:solidFill>
            </a:endParaRPr>
          </a:p>
        </p:txBody>
      </p:sp>
      <p:sp>
        <p:nvSpPr>
          <p:cNvPr id="3" name="Content Placeholder 2"/>
          <p:cNvSpPr>
            <a:spLocks noGrp="1"/>
          </p:cNvSpPr>
          <p:nvPr>
            <p:ph idx="1"/>
          </p:nvPr>
        </p:nvSpPr>
        <p:spPr>
          <a:xfrm>
            <a:off x="457200" y="1600200"/>
            <a:ext cx="8229600" cy="4906617"/>
          </a:xfrm>
        </p:spPr>
        <p:txBody>
          <a:bodyPr>
            <a:normAutofit/>
          </a:bodyPr>
          <a:lstStyle/>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a:solidFill>
                <a:srgbClr val="00447E"/>
              </a:solidFill>
            </a:endParaRPr>
          </a:p>
          <a:p>
            <a:pPr marL="0" indent="0" algn="r">
              <a:buNone/>
            </a:pPr>
            <a:endParaRPr lang="en-AU" sz="1500" dirty="0" smtClean="0">
              <a:solidFill>
                <a:srgbClr val="00447E"/>
              </a:solidFill>
            </a:endParaRPr>
          </a:p>
          <a:p>
            <a:pPr marL="0" indent="0" algn="r">
              <a:buNone/>
            </a:pPr>
            <a:endParaRPr lang="en-AU" sz="1500" dirty="0" smtClean="0">
              <a:solidFill>
                <a:srgbClr val="00447E"/>
              </a:solidFill>
            </a:endParaRPr>
          </a:p>
          <a:p>
            <a:pPr marL="0" indent="0" algn="r">
              <a:buNone/>
            </a:pPr>
            <a:r>
              <a:rPr lang="en-AU" sz="1500" dirty="0" smtClean="0">
                <a:solidFill>
                  <a:srgbClr val="00447E"/>
                </a:solidFill>
              </a:rPr>
              <a:t>[Stephen Rudolph]</a:t>
            </a:r>
            <a:endParaRPr lang="en-AU" sz="2600" dirty="0" smtClean="0">
              <a:solidFill>
                <a:srgbClr val="00447E"/>
              </a:solidFill>
            </a:endParaRPr>
          </a:p>
        </p:txBody>
      </p:sp>
      <p:sp>
        <p:nvSpPr>
          <p:cNvPr id="13" name="Text Box 2"/>
          <p:cNvSpPr txBox="1"/>
          <p:nvPr/>
        </p:nvSpPr>
        <p:spPr>
          <a:xfrm>
            <a:off x="137188" y="2559326"/>
            <a:ext cx="2879863" cy="1827144"/>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300" b="1"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L="71755" marR="71755" algn="ctr">
              <a:spcAft>
                <a:spcPts val="0"/>
              </a:spcAft>
            </a:pPr>
            <a:r>
              <a:rPr lang="en-AU" sz="2400" b="1" dirty="0" smtClean="0">
                <a:effectLst/>
                <a:latin typeface="Arial" panose="020B0604020202020204" pitchFamily="34" charset="0"/>
                <a:ea typeface="Calibri" panose="020F0502020204030204" pitchFamily="34" charset="0"/>
              </a:rPr>
              <a:t>PEOPLE</a:t>
            </a:r>
          </a:p>
          <a:p>
            <a:pPr marL="71755" marR="71755" algn="ctr">
              <a:spcAft>
                <a:spcPts val="0"/>
              </a:spcAft>
            </a:pPr>
            <a:endParaRPr lang="en-AU" sz="2400" b="1" dirty="0">
              <a:effectLst/>
              <a:latin typeface="Arial" panose="020B0604020202020204" pitchFamily="34" charset="0"/>
              <a:ea typeface="Calibri" panose="020F0502020204030204" pitchFamily="34" charset="0"/>
            </a:endParaRPr>
          </a:p>
          <a:p>
            <a:pPr marL="71755" marR="71755" algn="ctr">
              <a:spcAft>
                <a:spcPts val="0"/>
              </a:spcAft>
            </a:pPr>
            <a:r>
              <a:rPr lang="en-AU" sz="2400" b="1" dirty="0">
                <a:effectLst/>
                <a:latin typeface="Arial" panose="020B0604020202020204" pitchFamily="34" charset="0"/>
                <a:ea typeface="Calibri" panose="020F0502020204030204" pitchFamily="34" charset="0"/>
              </a:rPr>
              <a:t>Edu-reformation</a:t>
            </a:r>
          </a:p>
        </p:txBody>
      </p:sp>
      <p:sp>
        <p:nvSpPr>
          <p:cNvPr id="14" name="Text Box 3"/>
          <p:cNvSpPr txBox="1"/>
          <p:nvPr/>
        </p:nvSpPr>
        <p:spPr>
          <a:xfrm>
            <a:off x="3148110" y="2559326"/>
            <a:ext cx="2863821" cy="1827144"/>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300" b="1"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L="71755" marR="71755" algn="ctr">
              <a:spcAft>
                <a:spcPts val="0"/>
              </a:spcAft>
            </a:pPr>
            <a:r>
              <a:rPr lang="en-AU" sz="2400" b="1" dirty="0" smtClean="0">
                <a:effectLst/>
                <a:latin typeface="Arial" panose="020B0604020202020204" pitchFamily="34" charset="0"/>
                <a:ea typeface="Calibri" panose="020F0502020204030204" pitchFamily="34" charset="0"/>
              </a:rPr>
              <a:t>PLANET</a:t>
            </a:r>
          </a:p>
          <a:p>
            <a:pPr marL="71755" marR="71755" algn="ctr">
              <a:spcAft>
                <a:spcPts val="0"/>
              </a:spcAft>
            </a:pPr>
            <a:endParaRPr lang="en-AU" sz="2400" dirty="0">
              <a:effectLst/>
              <a:latin typeface="Arial" panose="020B0604020202020204" pitchFamily="34" charset="0"/>
              <a:ea typeface="Calibri" panose="020F0502020204030204" pitchFamily="34" charset="0"/>
            </a:endParaRPr>
          </a:p>
          <a:p>
            <a:pPr marL="71755" marR="71755" algn="ctr">
              <a:spcAft>
                <a:spcPts val="0"/>
              </a:spcAft>
            </a:pPr>
            <a:r>
              <a:rPr lang="en-AU" sz="2400" b="1" dirty="0">
                <a:effectLst/>
                <a:latin typeface="Arial" panose="020B0604020202020204" pitchFamily="34" charset="0"/>
                <a:ea typeface="Calibri" panose="020F0502020204030204" pitchFamily="34" charset="0"/>
              </a:rPr>
              <a:t>Eco-reformation</a:t>
            </a:r>
            <a:endParaRPr lang="en-AU" sz="2400" dirty="0">
              <a:effectLst/>
              <a:latin typeface="Arial" panose="020B0604020202020204" pitchFamily="34" charset="0"/>
              <a:ea typeface="Calibri" panose="020F0502020204030204" pitchFamily="34" charset="0"/>
            </a:endParaRPr>
          </a:p>
          <a:p>
            <a:pPr>
              <a:lnSpc>
                <a:spcPct val="115000"/>
              </a:lnSpc>
              <a:spcAft>
                <a:spcPts val="1000"/>
              </a:spcAft>
            </a:pPr>
            <a:r>
              <a:rPr lang="en-US" sz="1100"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
        <p:nvSpPr>
          <p:cNvPr id="15" name="Text Box 4"/>
          <p:cNvSpPr txBox="1"/>
          <p:nvPr/>
        </p:nvSpPr>
        <p:spPr>
          <a:xfrm>
            <a:off x="6142991" y="2559326"/>
            <a:ext cx="2863821" cy="1827144"/>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300" b="1"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L="71755" marR="71755" algn="ctr">
              <a:spcAft>
                <a:spcPts val="0"/>
              </a:spcAft>
            </a:pPr>
            <a:r>
              <a:rPr lang="en-AU" sz="2400" b="1" dirty="0" smtClean="0">
                <a:effectLst/>
                <a:latin typeface="Arial" panose="020B0604020202020204" pitchFamily="34" charset="0"/>
                <a:ea typeface="Calibri" panose="020F0502020204030204" pitchFamily="34" charset="0"/>
              </a:rPr>
              <a:t>PURPOSE</a:t>
            </a:r>
          </a:p>
          <a:p>
            <a:pPr marL="71755" marR="71755" algn="ctr">
              <a:spcAft>
                <a:spcPts val="0"/>
              </a:spcAft>
            </a:pPr>
            <a:endParaRPr lang="en-AU" sz="2400" dirty="0">
              <a:effectLst/>
              <a:latin typeface="Arial" panose="020B0604020202020204" pitchFamily="34" charset="0"/>
              <a:ea typeface="Calibri" panose="020F0502020204030204" pitchFamily="34" charset="0"/>
            </a:endParaRPr>
          </a:p>
          <a:p>
            <a:pPr marL="71755" marR="71755" algn="ctr">
              <a:spcAft>
                <a:spcPts val="0"/>
              </a:spcAft>
            </a:pPr>
            <a:r>
              <a:rPr lang="en-AU" sz="2400" b="1" dirty="0">
                <a:effectLst/>
                <a:latin typeface="Arial" panose="020B0604020202020204" pitchFamily="34" charset="0"/>
                <a:ea typeface="Calibri" panose="020F0502020204030204" pitchFamily="34" charset="0"/>
              </a:rPr>
              <a:t>Ego-reformation</a:t>
            </a:r>
            <a:endParaRPr lang="en-AU" sz="2400" dirty="0">
              <a:effectLst/>
              <a:latin typeface="Arial" panose="020B0604020202020204" pitchFamily="34" charset="0"/>
              <a:ea typeface="Calibri" panose="020F0502020204030204" pitchFamily="34" charset="0"/>
            </a:endParaRPr>
          </a:p>
          <a:p>
            <a:pPr>
              <a:lnSpc>
                <a:spcPct val="115000"/>
              </a:lnSpc>
              <a:spcAft>
                <a:spcPts val="1000"/>
              </a:spcAft>
            </a:pPr>
            <a:r>
              <a:rPr lang="en-US" sz="1100" dirty="0">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4356500" y="457816"/>
            <a:ext cx="997378" cy="893906"/>
          </a:xfrm>
          <a:prstGeom prst="rect">
            <a:avLst/>
          </a:prstGeom>
          <a:noFill/>
        </p:spPr>
      </p:pic>
      <p:sp>
        <p:nvSpPr>
          <p:cNvPr id="11" name="Rectangle 10"/>
          <p:cNvSpPr/>
          <p:nvPr/>
        </p:nvSpPr>
        <p:spPr>
          <a:xfrm>
            <a:off x="5611274" y="507620"/>
            <a:ext cx="1806905" cy="369332"/>
          </a:xfrm>
          <a:prstGeom prst="rect">
            <a:avLst/>
          </a:prstGeom>
        </p:spPr>
        <p:txBody>
          <a:bodyPr wrap="none">
            <a:spAutoFit/>
          </a:bodyPr>
          <a:lstStyle/>
          <a:p>
            <a:r>
              <a:rPr lang="en-US" b="1" dirty="0">
                <a:solidFill>
                  <a:srgbClr val="83C34D"/>
                </a:solidFill>
                <a:latin typeface="Arial" panose="020B0604020202020204" pitchFamily="34" charset="0"/>
                <a:ea typeface="Arial" panose="020B0604020202020204" pitchFamily="34" charset="0"/>
              </a:rPr>
              <a:t>People </a:t>
            </a:r>
            <a:r>
              <a:rPr lang="en-US" b="1" spc="-590" dirty="0">
                <a:solidFill>
                  <a:srgbClr val="83C34D"/>
                </a:solidFill>
                <a:latin typeface="Arial" panose="020B0604020202020204" pitchFamily="34" charset="0"/>
                <a:ea typeface="Arial" panose="020B0604020202020204" pitchFamily="34" charset="0"/>
              </a:rPr>
              <a:t> </a:t>
            </a:r>
            <a:r>
              <a:rPr lang="en-US" b="1" dirty="0">
                <a:solidFill>
                  <a:srgbClr val="3FBDA8"/>
                </a:solidFill>
                <a:latin typeface="Arial" panose="020B0604020202020204" pitchFamily="34" charset="0"/>
                <a:ea typeface="Arial" panose="020B0604020202020204" pitchFamily="34" charset="0"/>
              </a:rPr>
              <a:t>Plane</a:t>
            </a:r>
            <a:r>
              <a:rPr lang="en-US" b="1" spc="175" dirty="0">
                <a:solidFill>
                  <a:srgbClr val="3FBDA8"/>
                </a:solidFill>
                <a:latin typeface="Arial" panose="020B0604020202020204" pitchFamily="34" charset="0"/>
                <a:ea typeface="Arial" panose="020B0604020202020204" pitchFamily="34" charset="0"/>
              </a:rPr>
              <a:t>t </a:t>
            </a:r>
            <a:endParaRPr lang="en-AU" dirty="0"/>
          </a:p>
        </p:txBody>
      </p:sp>
      <p:sp>
        <p:nvSpPr>
          <p:cNvPr id="12" name="Rectangle 11"/>
          <p:cNvSpPr/>
          <p:nvPr/>
        </p:nvSpPr>
        <p:spPr>
          <a:xfrm>
            <a:off x="7225028" y="519736"/>
            <a:ext cx="1107996" cy="369332"/>
          </a:xfrm>
          <a:prstGeom prst="rect">
            <a:avLst/>
          </a:prstGeom>
        </p:spPr>
        <p:txBody>
          <a:bodyPr wrap="none">
            <a:spAutoFit/>
          </a:bodyPr>
          <a:lstStyle/>
          <a:p>
            <a:r>
              <a:rPr lang="en-US" b="1" dirty="0">
                <a:solidFill>
                  <a:srgbClr val="00B6E1"/>
                </a:solidFill>
                <a:latin typeface="Arial" panose="020B0604020202020204" pitchFamily="34" charset="0"/>
                <a:ea typeface="Arial" panose="020B0604020202020204" pitchFamily="34" charset="0"/>
              </a:rPr>
              <a:t>Purpose</a:t>
            </a:r>
            <a:endParaRPr lang="en-AU" dirty="0"/>
          </a:p>
        </p:txBody>
      </p:sp>
      <p:sp>
        <p:nvSpPr>
          <p:cNvPr id="17" name="Rectangle 16"/>
          <p:cNvSpPr/>
          <p:nvPr/>
        </p:nvSpPr>
        <p:spPr>
          <a:xfrm>
            <a:off x="5152985" y="981178"/>
            <a:ext cx="3421171" cy="233910"/>
          </a:xfrm>
          <a:prstGeom prst="rect">
            <a:avLst/>
          </a:prstGeom>
        </p:spPr>
        <p:txBody>
          <a:bodyPr wrap="square">
            <a:spAutoFit/>
          </a:bodyPr>
          <a:lstStyle/>
          <a:p>
            <a:pPr marL="466725">
              <a:lnSpc>
                <a:spcPct val="115000"/>
              </a:lnSpc>
              <a:spcBef>
                <a:spcPts val="365"/>
              </a:spcBef>
              <a:spcAft>
                <a:spcPts val="0"/>
              </a:spcAft>
            </a:pPr>
            <a:r>
              <a:rPr lang="en-US" sz="800" b="1" i="1" dirty="0">
                <a:solidFill>
                  <a:srgbClr val="383636"/>
                </a:solidFill>
                <a:latin typeface="Arial" panose="020B0604020202020204" pitchFamily="34" charset="0"/>
                <a:ea typeface="Arial" panose="020B0604020202020204" pitchFamily="34" charset="0"/>
                <a:cs typeface="Times New Roman" panose="02020603050405020304" pitchFamily="18" charset="0"/>
              </a:rPr>
              <a:t>Linking</a:t>
            </a:r>
            <a:r>
              <a:rPr lang="en-US" sz="800" b="1" i="1" spc="-50"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dirty="0">
                <a:solidFill>
                  <a:srgbClr val="383636"/>
                </a:solidFill>
                <a:latin typeface="Arial" panose="020B0604020202020204" pitchFamily="34" charset="0"/>
                <a:ea typeface="Arial" panose="020B0604020202020204" pitchFamily="34" charset="0"/>
                <a:cs typeface="Times New Roman" panose="02020603050405020304" pitchFamily="18" charset="0"/>
              </a:rPr>
              <a:t>past</a:t>
            </a:r>
            <a:r>
              <a:rPr lang="en-US" sz="800" b="1" spc="160"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dirty="0">
                <a:solidFill>
                  <a:srgbClr val="383636"/>
                </a:solidFill>
                <a:latin typeface="Arial" panose="020B0604020202020204" pitchFamily="34" charset="0"/>
                <a:ea typeface="Arial" panose="020B0604020202020204" pitchFamily="34" charset="0"/>
                <a:cs typeface="Times New Roman" panose="02020603050405020304" pitchFamily="18" charset="0"/>
              </a:rPr>
              <a:t>present</a:t>
            </a:r>
            <a:r>
              <a:rPr lang="en-US" sz="800" b="1" spc="-85"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dirty="0">
                <a:solidFill>
                  <a:srgbClr val="383636"/>
                </a:solidFill>
                <a:latin typeface="Arial" panose="020B0604020202020204" pitchFamily="34" charset="0"/>
                <a:ea typeface="Arial" panose="020B0604020202020204" pitchFamily="34" charset="0"/>
                <a:cs typeface="Times New Roman" panose="02020603050405020304" pitchFamily="18" charset="0"/>
              </a:rPr>
              <a:t>&amp;</a:t>
            </a:r>
            <a:r>
              <a:rPr lang="en-US" sz="800" b="1" spc="15"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dirty="0">
                <a:solidFill>
                  <a:srgbClr val="383636"/>
                </a:solidFill>
                <a:latin typeface="Arial" panose="020B0604020202020204" pitchFamily="34" charset="0"/>
                <a:ea typeface="Arial" panose="020B0604020202020204" pitchFamily="34" charset="0"/>
                <a:cs typeface="Times New Roman" panose="02020603050405020304" pitchFamily="18" charset="0"/>
              </a:rPr>
              <a:t>future</a:t>
            </a:r>
            <a:r>
              <a:rPr lang="en-US" sz="800" b="1" spc="5"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i="1" dirty="0">
                <a:solidFill>
                  <a:srgbClr val="383636"/>
                </a:solidFill>
                <a:latin typeface="Arial" panose="020B0604020202020204" pitchFamily="34" charset="0"/>
                <a:ea typeface="Arial" panose="020B0604020202020204" pitchFamily="34" charset="0"/>
                <a:cs typeface="Times New Roman" panose="02020603050405020304" pitchFamily="18" charset="0"/>
              </a:rPr>
              <a:t>in</a:t>
            </a:r>
            <a:r>
              <a:rPr lang="en-US" sz="800" b="1" i="1" spc="10" dirty="0">
                <a:solidFill>
                  <a:srgbClr val="383636"/>
                </a:solidFill>
                <a:latin typeface="Arial" panose="020B0604020202020204" pitchFamily="34" charset="0"/>
                <a:ea typeface="Arial" panose="020B0604020202020204" pitchFamily="34" charset="0"/>
                <a:cs typeface="Times New Roman" panose="02020603050405020304" pitchFamily="18" charset="0"/>
              </a:rPr>
              <a:t> </a:t>
            </a:r>
            <a:r>
              <a:rPr lang="en-US" sz="800" b="1" i="1" dirty="0">
                <a:solidFill>
                  <a:srgbClr val="383636"/>
                </a:solidFill>
                <a:latin typeface="Arial" panose="020B0604020202020204" pitchFamily="34" charset="0"/>
                <a:ea typeface="Arial" panose="020B0604020202020204" pitchFamily="34" charset="0"/>
                <a:cs typeface="Times New Roman" panose="02020603050405020304" pitchFamily="18" charset="0"/>
              </a:rPr>
              <a:t>Lutheran</a:t>
            </a:r>
            <a:r>
              <a:rPr lang="en-US" sz="800" b="1" i="1" spc="-55" dirty="0">
                <a:solidFill>
                  <a:srgbClr val="383636"/>
                </a:solidFill>
                <a:latin typeface="Arial" panose="020B0604020202020204" pitchFamily="34" charset="0"/>
                <a:ea typeface="Arial" panose="020B0604020202020204" pitchFamily="34" charset="0"/>
                <a:cs typeface="Times New Roman" panose="02020603050405020304" pitchFamily="18" charset="0"/>
              </a:rPr>
              <a:t> e</a:t>
            </a:r>
            <a:r>
              <a:rPr lang="en-US" sz="800" b="1" i="1" dirty="0">
                <a:solidFill>
                  <a:srgbClr val="383636"/>
                </a:solidFill>
                <a:latin typeface="Arial" panose="020B0604020202020204" pitchFamily="34" charset="0"/>
                <a:ea typeface="Arial" panose="020B0604020202020204" pitchFamily="34" charset="0"/>
                <a:cs typeface="Times New Roman" panose="02020603050405020304" pitchFamily="18" charset="0"/>
              </a:rPr>
              <a:t>ducation</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565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274638"/>
            <a:ext cx="8339069" cy="1143000"/>
          </a:xfrm>
        </p:spPr>
        <p:txBody>
          <a:bodyPr/>
          <a:lstStyle/>
          <a:p>
            <a:pPr algn="l"/>
            <a:r>
              <a:rPr lang="en-AU" b="1" dirty="0" smtClean="0">
                <a:solidFill>
                  <a:schemeClr val="bg1"/>
                </a:solidFill>
              </a:rPr>
              <a:t>Growth of Lutheran schools</a:t>
            </a:r>
            <a:endParaRPr lang="en-AU"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0" y="1417638"/>
            <a:ext cx="9143999" cy="5197265"/>
          </a:xfrm>
          <a:prstGeom prst="rect">
            <a:avLst/>
          </a:prstGeom>
        </p:spPr>
      </p:pic>
      <p:sp>
        <p:nvSpPr>
          <p:cNvPr id="5" name="TextBox 4"/>
          <p:cNvSpPr txBox="1"/>
          <p:nvPr/>
        </p:nvSpPr>
        <p:spPr>
          <a:xfrm>
            <a:off x="7395483" y="6536298"/>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172722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83336" y="0"/>
            <a:ext cx="8403464" cy="1143000"/>
          </a:xfrm>
        </p:spPr>
        <p:txBody>
          <a:bodyPr>
            <a:noAutofit/>
          </a:bodyPr>
          <a:lstStyle/>
          <a:p>
            <a:pPr algn="l"/>
            <a:r>
              <a:rPr lang="en-AU" sz="3600" b="1" dirty="0" smtClean="0">
                <a:solidFill>
                  <a:schemeClr val="bg1"/>
                </a:solidFill>
              </a:rPr>
              <a:t>Enrolments</a:t>
            </a:r>
            <a:r>
              <a:rPr lang="en-AU" sz="3600" b="1" dirty="0">
                <a:solidFill>
                  <a:schemeClr val="bg1"/>
                </a:solidFill>
              </a:rPr>
              <a:t>: annual percentage growth</a:t>
            </a:r>
          </a:p>
        </p:txBody>
      </p:sp>
      <p:sp>
        <p:nvSpPr>
          <p:cNvPr id="2" name="TextBox 1"/>
          <p:cNvSpPr txBox="1"/>
          <p:nvPr/>
        </p:nvSpPr>
        <p:spPr>
          <a:xfrm>
            <a:off x="3817620" y="4261820"/>
            <a:ext cx="5326380" cy="1077218"/>
          </a:xfrm>
          <a:prstGeom prst="rect">
            <a:avLst/>
          </a:prstGeom>
          <a:solidFill>
            <a:schemeClr val="accent1">
              <a:lumMod val="60000"/>
              <a:lumOff val="40000"/>
            </a:schemeClr>
          </a:solidFill>
        </p:spPr>
        <p:txBody>
          <a:bodyPr wrap="square" rtlCol="0">
            <a:spAutoFit/>
          </a:bodyPr>
          <a:lstStyle/>
          <a:p>
            <a:r>
              <a:rPr lang="en-AU" sz="1600" b="1" dirty="0" smtClean="0"/>
              <a:t>Average annual enrolment growth 1984-2013 = 4.52%</a:t>
            </a:r>
          </a:p>
          <a:p>
            <a:r>
              <a:rPr lang="en-AU" sz="1600" b="1" dirty="0" smtClean="0"/>
              <a:t>2013 growth  2.2%</a:t>
            </a:r>
          </a:p>
          <a:p>
            <a:r>
              <a:rPr lang="en-AU" sz="1600" b="1" dirty="0" smtClean="0"/>
              <a:t>2014 growth  1.6%</a:t>
            </a:r>
          </a:p>
          <a:p>
            <a:endParaRPr lang="en-AU" sz="16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840339"/>
            <a:ext cx="9144000" cy="6072188"/>
          </a:xfrm>
        </p:spPr>
      </p:pic>
      <p:graphicFrame>
        <p:nvGraphicFramePr>
          <p:cNvPr id="9" name="Chart 8"/>
          <p:cNvGraphicFramePr>
            <a:graphicFrameLocks/>
          </p:cNvGraphicFramePr>
          <p:nvPr>
            <p:extLst>
              <p:ext uri="{D42A27DB-BD31-4B8C-83A1-F6EECF244321}">
                <p14:modId xmlns:p14="http://schemas.microsoft.com/office/powerpoint/2010/main" val="4122195204"/>
              </p:ext>
            </p:extLst>
          </p:nvPr>
        </p:nvGraphicFramePr>
        <p:xfrm>
          <a:off x="0" y="4744278"/>
          <a:ext cx="9144000" cy="215499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5607520" y="4978400"/>
            <a:ext cx="3536480" cy="343958"/>
          </a:xfrm>
          <a:prstGeom prst="rect">
            <a:avLst/>
          </a:prstGeom>
          <a:solidFill>
            <a:schemeClr val="accent1">
              <a:lumMod val="60000"/>
              <a:lumOff val="4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800" b="1" dirty="0" smtClean="0"/>
              <a:t>Average growth 1983-2014 = 4.4% </a:t>
            </a:r>
          </a:p>
          <a:p>
            <a:r>
              <a:rPr lang="en-AU" sz="1800" b="1" dirty="0"/>
              <a:t>Average growth </a:t>
            </a:r>
            <a:r>
              <a:rPr lang="en-AU" sz="1800" b="1" dirty="0" smtClean="0"/>
              <a:t>2012-2014 </a:t>
            </a:r>
            <a:r>
              <a:rPr lang="en-AU" sz="1800" b="1" dirty="0"/>
              <a:t>= </a:t>
            </a:r>
            <a:r>
              <a:rPr lang="en-AU" sz="1800" b="1" dirty="0" smtClean="0"/>
              <a:t>2.1% </a:t>
            </a:r>
            <a:endParaRPr lang="en-AU" sz="1800" b="1" dirty="0"/>
          </a:p>
        </p:txBody>
      </p:sp>
      <p:sp>
        <p:nvSpPr>
          <p:cNvPr id="10" name="TextBox 9"/>
          <p:cNvSpPr txBox="1"/>
          <p:nvPr/>
        </p:nvSpPr>
        <p:spPr>
          <a:xfrm>
            <a:off x="7581012" y="6382410"/>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102559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91795" y="-51380"/>
            <a:ext cx="6258222" cy="7188702"/>
          </a:xfrm>
        </p:spPr>
      </p:pic>
      <p:sp>
        <p:nvSpPr>
          <p:cNvPr id="7" name="Title 2"/>
          <p:cNvSpPr>
            <a:spLocks noGrp="1"/>
          </p:cNvSpPr>
          <p:nvPr>
            <p:ph type="title"/>
          </p:nvPr>
        </p:nvSpPr>
        <p:spPr>
          <a:xfrm>
            <a:off x="231819" y="142291"/>
            <a:ext cx="6845121" cy="1143000"/>
          </a:xfrm>
        </p:spPr>
        <p:txBody>
          <a:bodyPr>
            <a:noAutofit/>
          </a:bodyPr>
          <a:lstStyle/>
          <a:p>
            <a:pPr algn="l"/>
            <a:r>
              <a:rPr lang="en-AU" b="1" dirty="0">
                <a:solidFill>
                  <a:schemeClr val="bg1"/>
                </a:solidFill>
              </a:rPr>
              <a:t>Enrolments: by religion</a:t>
            </a:r>
          </a:p>
        </p:txBody>
      </p:sp>
      <p:graphicFrame>
        <p:nvGraphicFramePr>
          <p:cNvPr id="6" name="Chart 5"/>
          <p:cNvGraphicFramePr>
            <a:graphicFrameLocks/>
          </p:cNvGraphicFramePr>
          <p:nvPr>
            <p:extLst>
              <p:ext uri="{D42A27DB-BD31-4B8C-83A1-F6EECF244321}">
                <p14:modId xmlns:p14="http://schemas.microsoft.com/office/powerpoint/2010/main" val="2946567704"/>
              </p:ext>
            </p:extLst>
          </p:nvPr>
        </p:nvGraphicFramePr>
        <p:xfrm>
          <a:off x="-203200" y="1109462"/>
          <a:ext cx="3888432"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767296174"/>
              </p:ext>
            </p:extLst>
          </p:nvPr>
        </p:nvGraphicFramePr>
        <p:xfrm>
          <a:off x="-203200" y="3913806"/>
          <a:ext cx="3483471" cy="288437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501500" y="6476804"/>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105703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409" y="1696278"/>
            <a:ext cx="6730591" cy="449056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353786523"/>
              </p:ext>
            </p:extLst>
          </p:nvPr>
        </p:nvGraphicFramePr>
        <p:xfrm>
          <a:off x="67774" y="979987"/>
          <a:ext cx="2961955" cy="3068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9501772"/>
              </p:ext>
            </p:extLst>
          </p:nvPr>
        </p:nvGraphicFramePr>
        <p:xfrm>
          <a:off x="0" y="3750027"/>
          <a:ext cx="2911489" cy="3107973"/>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2"/>
          <p:cNvSpPr txBox="1">
            <a:spLocks/>
          </p:cNvSpPr>
          <p:nvPr/>
        </p:nvSpPr>
        <p:spPr>
          <a:xfrm>
            <a:off x="231819" y="142291"/>
            <a:ext cx="684512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AU" b="1" dirty="0" smtClean="0">
                <a:solidFill>
                  <a:schemeClr val="bg1"/>
                </a:solidFill>
              </a:rPr>
              <a:t>Staff: by religion</a:t>
            </a:r>
            <a:endParaRPr lang="en-AU" b="1" dirty="0">
              <a:solidFill>
                <a:schemeClr val="bg1"/>
              </a:solidFill>
            </a:endParaRPr>
          </a:p>
        </p:txBody>
      </p:sp>
      <p:sp>
        <p:nvSpPr>
          <p:cNvPr id="9" name="TextBox 8"/>
          <p:cNvSpPr txBox="1"/>
          <p:nvPr/>
        </p:nvSpPr>
        <p:spPr>
          <a:xfrm>
            <a:off x="7501500" y="6536298"/>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3589729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4851" y="188913"/>
            <a:ext cx="8197962" cy="1223962"/>
          </a:xfrm>
        </p:spPr>
        <p:txBody>
          <a:bodyPr/>
          <a:lstStyle/>
          <a:p>
            <a:pPr algn="l"/>
            <a:r>
              <a:rPr lang="en-AU" b="1" dirty="0" smtClean="0">
                <a:solidFill>
                  <a:schemeClr val="bg1"/>
                </a:solidFill>
              </a:rPr>
              <a:t>Religious affiliation by census year</a:t>
            </a:r>
            <a:endParaRPr lang="en-AU" sz="900" b="1" dirty="0" smtClean="0">
              <a:solidFill>
                <a:schemeClr val="bg1"/>
              </a:solidFill>
            </a:endParaRPr>
          </a:p>
        </p:txBody>
      </p:sp>
      <p:graphicFrame>
        <p:nvGraphicFramePr>
          <p:cNvPr id="2" name="Table 1"/>
          <p:cNvGraphicFramePr>
            <a:graphicFrameLocks noGrp="1"/>
          </p:cNvGraphicFramePr>
          <p:nvPr>
            <p:extLst/>
          </p:nvPr>
        </p:nvGraphicFramePr>
        <p:xfrm>
          <a:off x="206064" y="1262131"/>
          <a:ext cx="8937938" cy="5335202"/>
        </p:xfrm>
        <a:graphic>
          <a:graphicData uri="http://schemas.openxmlformats.org/drawingml/2006/table">
            <a:tbl>
              <a:tblPr firstRow="1" bandRow="1">
                <a:tableStyleId>{BC89EF96-8CEA-46FF-86C4-4CE0E7609802}</a:tableStyleId>
              </a:tblPr>
              <a:tblGrid>
                <a:gridCol w="1803268"/>
                <a:gridCol w="1426934"/>
                <a:gridCol w="1426934"/>
                <a:gridCol w="1426934"/>
                <a:gridCol w="1426934"/>
                <a:gridCol w="1426934"/>
              </a:tblGrid>
              <a:tr h="664133">
                <a:tc>
                  <a:txBody>
                    <a:bodyPr/>
                    <a:lstStyle/>
                    <a:p>
                      <a:endParaRPr lang="en-AU" dirty="0">
                        <a:solidFill>
                          <a:schemeClr val="bg1"/>
                        </a:solidFill>
                      </a:endParaRPr>
                    </a:p>
                  </a:txBody>
                  <a:tcPr marL="91441" marR="91441">
                    <a:solidFill>
                      <a:schemeClr val="tx2">
                        <a:lumMod val="75000"/>
                      </a:schemeClr>
                    </a:solidFill>
                  </a:tcPr>
                </a:tc>
                <a:tc>
                  <a:txBody>
                    <a:bodyPr/>
                    <a:lstStyle/>
                    <a:p>
                      <a:r>
                        <a:rPr lang="en-AU" dirty="0" smtClean="0">
                          <a:solidFill>
                            <a:schemeClr val="bg1"/>
                          </a:solidFill>
                        </a:rPr>
                        <a:t>2001</a:t>
                      </a:r>
                      <a:endParaRPr lang="en-AU" dirty="0">
                        <a:solidFill>
                          <a:schemeClr val="bg1"/>
                        </a:solidFill>
                      </a:endParaRPr>
                    </a:p>
                  </a:txBody>
                  <a:tcPr marL="91441" marR="91441">
                    <a:solidFill>
                      <a:schemeClr val="tx2">
                        <a:lumMod val="75000"/>
                      </a:schemeClr>
                    </a:solidFill>
                  </a:tcPr>
                </a:tc>
                <a:tc>
                  <a:txBody>
                    <a:bodyPr/>
                    <a:lstStyle/>
                    <a:p>
                      <a:r>
                        <a:rPr lang="en-AU" dirty="0" smtClean="0">
                          <a:solidFill>
                            <a:schemeClr val="bg1"/>
                          </a:solidFill>
                        </a:rPr>
                        <a:t>2006</a:t>
                      </a:r>
                      <a:endParaRPr lang="en-AU" dirty="0">
                        <a:solidFill>
                          <a:schemeClr val="bg1"/>
                        </a:solidFill>
                      </a:endParaRPr>
                    </a:p>
                  </a:txBody>
                  <a:tcPr marL="91441" marR="91441">
                    <a:solidFill>
                      <a:schemeClr val="tx2">
                        <a:lumMod val="75000"/>
                      </a:schemeClr>
                    </a:solidFill>
                  </a:tcPr>
                </a:tc>
                <a:tc>
                  <a:txBody>
                    <a:bodyPr/>
                    <a:lstStyle/>
                    <a:p>
                      <a:r>
                        <a:rPr lang="en-AU" dirty="0" smtClean="0">
                          <a:solidFill>
                            <a:schemeClr val="bg1"/>
                          </a:solidFill>
                        </a:rPr>
                        <a:t>2011</a:t>
                      </a:r>
                      <a:endParaRPr lang="en-AU" dirty="0">
                        <a:solidFill>
                          <a:schemeClr val="bg1"/>
                        </a:solidFill>
                      </a:endParaRPr>
                    </a:p>
                  </a:txBody>
                  <a:tcPr marL="91441" marR="91441">
                    <a:solidFill>
                      <a:schemeClr val="tx2">
                        <a:lumMod val="75000"/>
                      </a:schemeClr>
                    </a:solidFill>
                  </a:tcPr>
                </a:tc>
                <a:tc>
                  <a:txBody>
                    <a:bodyPr/>
                    <a:lstStyle/>
                    <a:p>
                      <a:r>
                        <a:rPr lang="en-AU" dirty="0" smtClean="0">
                          <a:solidFill>
                            <a:schemeClr val="bg1"/>
                          </a:solidFill>
                        </a:rPr>
                        <a:t>%change </a:t>
                      </a:r>
                      <a:r>
                        <a:rPr lang="en-AU" sz="1600" dirty="0" smtClean="0">
                          <a:solidFill>
                            <a:schemeClr val="bg1"/>
                          </a:solidFill>
                        </a:rPr>
                        <a:t>2001-2006</a:t>
                      </a:r>
                      <a:endParaRPr lang="en-AU" sz="1600" dirty="0">
                        <a:solidFill>
                          <a:schemeClr val="bg1"/>
                        </a:solidFill>
                      </a:endParaRPr>
                    </a:p>
                  </a:txBody>
                  <a:tcPr marL="91441" marR="91441">
                    <a:solidFill>
                      <a:schemeClr val="tx2">
                        <a:lumMod val="75000"/>
                      </a:schemeClr>
                    </a:solidFill>
                  </a:tcPr>
                </a:tc>
                <a:tc>
                  <a:txBody>
                    <a:bodyPr/>
                    <a:lstStyle/>
                    <a:p>
                      <a:r>
                        <a:rPr lang="en-AU" dirty="0" smtClean="0">
                          <a:solidFill>
                            <a:schemeClr val="bg1"/>
                          </a:solidFill>
                        </a:rPr>
                        <a:t>%change </a:t>
                      </a:r>
                      <a:r>
                        <a:rPr lang="en-AU" sz="1600" dirty="0" smtClean="0">
                          <a:solidFill>
                            <a:schemeClr val="bg1"/>
                          </a:solidFill>
                        </a:rPr>
                        <a:t>2006-2011</a:t>
                      </a:r>
                      <a:endParaRPr lang="en-AU" sz="1600" dirty="0">
                        <a:solidFill>
                          <a:schemeClr val="bg1"/>
                        </a:solidFill>
                      </a:endParaRPr>
                    </a:p>
                  </a:txBody>
                  <a:tcPr marL="91441" marR="91441">
                    <a:solidFill>
                      <a:schemeClr val="tx2">
                        <a:lumMod val="75000"/>
                      </a:schemeClr>
                    </a:solidFill>
                  </a:tcPr>
                </a:tc>
              </a:tr>
              <a:tr h="404014">
                <a:tc>
                  <a:txBody>
                    <a:bodyPr/>
                    <a:lstStyle/>
                    <a:p>
                      <a:r>
                        <a:rPr lang="en-AU" dirty="0" smtClean="0">
                          <a:solidFill>
                            <a:schemeClr val="tx1"/>
                          </a:solidFill>
                        </a:rPr>
                        <a:t>Anglican</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3,881,162</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3,718,247</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3,679,907</a:t>
                      </a:r>
                      <a:endParaRPr lang="en-AU" dirty="0">
                        <a:solidFill>
                          <a:schemeClr val="tx1"/>
                        </a:solidFill>
                      </a:endParaRPr>
                    </a:p>
                  </a:txBody>
                  <a:tcPr marL="91441" marR="91441">
                    <a:solidFill>
                      <a:schemeClr val="bg2">
                        <a:lumMod val="90000"/>
                        <a:alpha val="20000"/>
                      </a:schemeClr>
                    </a:solidFill>
                  </a:tcPr>
                </a:tc>
                <a:tc>
                  <a:txBody>
                    <a:bodyPr/>
                    <a:lstStyle/>
                    <a:p>
                      <a:pPr marL="0" algn="ctr" defTabSz="914400" rtl="0" eaLnBrk="1" latinLnBrk="0" hangingPunct="1"/>
                      <a:r>
                        <a:rPr lang="en-AU" sz="1800" b="1" kern="1200" dirty="0" smtClean="0">
                          <a:solidFill>
                            <a:schemeClr val="accent6">
                              <a:lumMod val="75000"/>
                            </a:schemeClr>
                          </a:solidFill>
                          <a:latin typeface="+mn-lt"/>
                          <a:ea typeface="+mn-ea"/>
                          <a:cs typeface="+mn-cs"/>
                        </a:rPr>
                        <a:t>-4.2</a:t>
                      </a:r>
                      <a:endParaRPr lang="en-AU" sz="1800" b="1" kern="1200" dirty="0">
                        <a:solidFill>
                          <a:schemeClr val="accent6">
                            <a:lumMod val="75000"/>
                          </a:schemeClr>
                        </a:solidFill>
                        <a:latin typeface="+mn-lt"/>
                        <a:ea typeface="+mn-ea"/>
                        <a:cs typeface="+mn-cs"/>
                      </a:endParaRPr>
                    </a:p>
                  </a:txBody>
                  <a:tcPr marL="91441" marR="91441">
                    <a:solidFill>
                      <a:schemeClr val="bg2">
                        <a:lumMod val="90000"/>
                        <a:alpha val="20000"/>
                      </a:schemeClr>
                    </a:solidFill>
                  </a:tcPr>
                </a:tc>
                <a:tc>
                  <a:txBody>
                    <a:bodyPr/>
                    <a:lstStyle/>
                    <a:p>
                      <a:pPr marL="0" algn="ctr" defTabSz="914400" rtl="0" eaLnBrk="1" latinLnBrk="0" hangingPunct="1"/>
                      <a:r>
                        <a:rPr lang="en-AU" sz="1800" b="1" kern="1200" dirty="0" smtClean="0">
                          <a:solidFill>
                            <a:schemeClr val="accent6">
                              <a:lumMod val="75000"/>
                            </a:schemeClr>
                          </a:solidFill>
                          <a:latin typeface="+mn-lt"/>
                          <a:ea typeface="+mn-ea"/>
                          <a:cs typeface="+mn-cs"/>
                        </a:rPr>
                        <a:t>-1.0</a:t>
                      </a:r>
                      <a:endParaRPr lang="en-AU" sz="1800" b="1" kern="1200" dirty="0">
                        <a:solidFill>
                          <a:schemeClr val="accent6">
                            <a:lumMod val="75000"/>
                          </a:schemeClr>
                        </a:solidFill>
                        <a:latin typeface="+mn-lt"/>
                        <a:ea typeface="+mn-ea"/>
                        <a:cs typeface="+mn-cs"/>
                      </a:endParaRPr>
                    </a:p>
                  </a:txBody>
                  <a:tcPr marL="91441" marR="91441">
                    <a:solidFill>
                      <a:schemeClr val="bg2">
                        <a:lumMod val="90000"/>
                        <a:alpha val="20000"/>
                      </a:schemeClr>
                    </a:solidFill>
                  </a:tcPr>
                </a:tc>
              </a:tr>
              <a:tr h="404014">
                <a:tc>
                  <a:txBody>
                    <a:bodyPr/>
                    <a:lstStyle/>
                    <a:p>
                      <a:r>
                        <a:rPr lang="en-AU" dirty="0" smtClean="0">
                          <a:solidFill>
                            <a:schemeClr val="bg1"/>
                          </a:solidFill>
                        </a:rPr>
                        <a:t>Baptist</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309,205</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316,741</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352,497</a:t>
                      </a:r>
                      <a:endParaRPr lang="en-AU" dirty="0">
                        <a:solidFill>
                          <a:schemeClr val="bg1"/>
                        </a:solidFill>
                      </a:endParaRPr>
                    </a:p>
                  </a:txBody>
                  <a:tcPr marL="91441" marR="91441">
                    <a:solidFill>
                      <a:schemeClr val="tx2">
                        <a:lumMod val="75000"/>
                      </a:schemeClr>
                    </a:solidFill>
                  </a:tcPr>
                </a:tc>
                <a:tc>
                  <a:txBody>
                    <a:bodyPr/>
                    <a:lstStyle/>
                    <a:p>
                      <a:pPr algn="ctr"/>
                      <a:r>
                        <a:rPr lang="en-AU" dirty="0" smtClean="0">
                          <a:solidFill>
                            <a:schemeClr val="bg1"/>
                          </a:solidFill>
                        </a:rPr>
                        <a:t>2.4</a:t>
                      </a:r>
                      <a:endParaRPr lang="en-AU" dirty="0">
                        <a:solidFill>
                          <a:schemeClr val="bg1"/>
                        </a:solidFill>
                      </a:endParaRPr>
                    </a:p>
                  </a:txBody>
                  <a:tcPr marL="91441" marR="91441">
                    <a:solidFill>
                      <a:schemeClr val="tx2">
                        <a:lumMod val="75000"/>
                      </a:schemeClr>
                    </a:solidFill>
                  </a:tcPr>
                </a:tc>
                <a:tc>
                  <a:txBody>
                    <a:bodyPr/>
                    <a:lstStyle/>
                    <a:p>
                      <a:pPr algn="ctr"/>
                      <a:r>
                        <a:rPr lang="en-AU" dirty="0" smtClean="0">
                          <a:solidFill>
                            <a:schemeClr val="bg1"/>
                          </a:solidFill>
                        </a:rPr>
                        <a:t>11.3</a:t>
                      </a:r>
                      <a:endParaRPr lang="en-AU" dirty="0">
                        <a:solidFill>
                          <a:schemeClr val="bg1"/>
                        </a:solidFill>
                      </a:endParaRPr>
                    </a:p>
                  </a:txBody>
                  <a:tcPr marL="91441" marR="91441">
                    <a:solidFill>
                      <a:schemeClr val="tx2">
                        <a:lumMod val="75000"/>
                      </a:schemeClr>
                    </a:solidFill>
                  </a:tcPr>
                </a:tc>
              </a:tr>
              <a:tr h="404014">
                <a:tc>
                  <a:txBody>
                    <a:bodyPr/>
                    <a:lstStyle/>
                    <a:p>
                      <a:r>
                        <a:rPr lang="en-AU" dirty="0" smtClean="0">
                          <a:solidFill>
                            <a:schemeClr val="tx1"/>
                          </a:solidFill>
                        </a:rPr>
                        <a:t>Catholic</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5,001,624</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5,126,884</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5,439,267</a:t>
                      </a:r>
                      <a:endParaRPr lang="en-AU" dirty="0">
                        <a:solidFill>
                          <a:schemeClr val="tx1"/>
                        </a:solidFill>
                      </a:endParaRPr>
                    </a:p>
                  </a:txBody>
                  <a:tcPr marL="91441" marR="91441">
                    <a:solidFill>
                      <a:schemeClr val="bg2">
                        <a:lumMod val="90000"/>
                        <a:alpha val="20000"/>
                      </a:schemeClr>
                    </a:solidFill>
                  </a:tcPr>
                </a:tc>
                <a:tc>
                  <a:txBody>
                    <a:bodyPr/>
                    <a:lstStyle/>
                    <a:p>
                      <a:pPr algn="ctr"/>
                      <a:r>
                        <a:rPr lang="en-AU" dirty="0" smtClean="0">
                          <a:solidFill>
                            <a:schemeClr val="tx1"/>
                          </a:solidFill>
                        </a:rPr>
                        <a:t>2.5</a:t>
                      </a:r>
                      <a:endParaRPr lang="en-AU" dirty="0">
                        <a:solidFill>
                          <a:schemeClr val="tx1"/>
                        </a:solidFill>
                      </a:endParaRPr>
                    </a:p>
                  </a:txBody>
                  <a:tcPr marL="91441" marR="91441">
                    <a:solidFill>
                      <a:schemeClr val="bg2">
                        <a:lumMod val="90000"/>
                        <a:alpha val="20000"/>
                      </a:schemeClr>
                    </a:solidFill>
                  </a:tcPr>
                </a:tc>
                <a:tc>
                  <a:txBody>
                    <a:bodyPr/>
                    <a:lstStyle/>
                    <a:p>
                      <a:pPr algn="ctr"/>
                      <a:r>
                        <a:rPr lang="en-AU" dirty="0" smtClean="0">
                          <a:solidFill>
                            <a:schemeClr val="tx1"/>
                          </a:solidFill>
                        </a:rPr>
                        <a:t>6.1</a:t>
                      </a:r>
                      <a:endParaRPr lang="en-AU" dirty="0">
                        <a:solidFill>
                          <a:schemeClr val="tx1"/>
                        </a:solidFill>
                      </a:endParaRPr>
                    </a:p>
                  </a:txBody>
                  <a:tcPr marL="91441" marR="91441">
                    <a:solidFill>
                      <a:schemeClr val="bg2">
                        <a:lumMod val="90000"/>
                        <a:alpha val="20000"/>
                      </a:schemeClr>
                    </a:solidFill>
                  </a:tcPr>
                </a:tc>
              </a:tr>
              <a:tr h="697340">
                <a:tc>
                  <a:txBody>
                    <a:bodyPr/>
                    <a:lstStyle/>
                    <a:p>
                      <a:r>
                        <a:rPr lang="en-AU" dirty="0" smtClean="0">
                          <a:solidFill>
                            <a:schemeClr val="bg1"/>
                          </a:solidFill>
                        </a:rPr>
                        <a:t>Eastern Orthodox</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529,444</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544,163</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563,072</a:t>
                      </a:r>
                      <a:endParaRPr lang="en-AU" dirty="0">
                        <a:solidFill>
                          <a:schemeClr val="bg1"/>
                        </a:solidFill>
                      </a:endParaRPr>
                    </a:p>
                  </a:txBody>
                  <a:tcPr marL="91441" marR="91441">
                    <a:solidFill>
                      <a:schemeClr val="tx2">
                        <a:lumMod val="75000"/>
                      </a:schemeClr>
                    </a:solidFill>
                  </a:tcPr>
                </a:tc>
                <a:tc>
                  <a:txBody>
                    <a:bodyPr/>
                    <a:lstStyle/>
                    <a:p>
                      <a:pPr algn="ctr"/>
                      <a:r>
                        <a:rPr lang="en-AU" dirty="0" smtClean="0">
                          <a:solidFill>
                            <a:schemeClr val="bg1"/>
                          </a:solidFill>
                        </a:rPr>
                        <a:t>2.8</a:t>
                      </a:r>
                      <a:endParaRPr lang="en-AU" dirty="0">
                        <a:solidFill>
                          <a:schemeClr val="bg1"/>
                        </a:solidFill>
                      </a:endParaRPr>
                    </a:p>
                  </a:txBody>
                  <a:tcPr marL="91441" marR="91441">
                    <a:solidFill>
                      <a:schemeClr val="tx2">
                        <a:lumMod val="75000"/>
                      </a:schemeClr>
                    </a:solidFill>
                  </a:tcPr>
                </a:tc>
                <a:tc>
                  <a:txBody>
                    <a:bodyPr/>
                    <a:lstStyle/>
                    <a:p>
                      <a:pPr algn="ctr"/>
                      <a:r>
                        <a:rPr lang="en-AU" dirty="0" smtClean="0">
                          <a:solidFill>
                            <a:schemeClr val="bg1"/>
                          </a:solidFill>
                        </a:rPr>
                        <a:t>3.5</a:t>
                      </a:r>
                      <a:endParaRPr lang="en-AU" dirty="0">
                        <a:solidFill>
                          <a:schemeClr val="bg1"/>
                        </a:solidFill>
                      </a:endParaRPr>
                    </a:p>
                  </a:txBody>
                  <a:tcPr marL="91441" marR="91441">
                    <a:solidFill>
                      <a:schemeClr val="tx2">
                        <a:lumMod val="75000"/>
                      </a:schemeClr>
                    </a:solidFill>
                  </a:tcPr>
                </a:tc>
              </a:tr>
              <a:tr h="498100">
                <a:tc>
                  <a:txBody>
                    <a:bodyPr/>
                    <a:lstStyle/>
                    <a:p>
                      <a:r>
                        <a:rPr lang="en-AU" sz="2400" b="1" dirty="0" smtClean="0">
                          <a:solidFill>
                            <a:srgbClr val="0000FF"/>
                          </a:solidFill>
                        </a:rPr>
                        <a:t>Lutheran</a:t>
                      </a:r>
                      <a:endParaRPr lang="en-AU" sz="2400" b="1" dirty="0">
                        <a:solidFill>
                          <a:srgbClr val="0000FF"/>
                        </a:solidFill>
                      </a:endParaRPr>
                    </a:p>
                  </a:txBody>
                  <a:tcPr marL="91441" marR="91441">
                    <a:solidFill>
                      <a:schemeClr val="bg2">
                        <a:lumMod val="90000"/>
                        <a:alpha val="20000"/>
                      </a:schemeClr>
                    </a:solidFill>
                  </a:tcPr>
                </a:tc>
                <a:tc>
                  <a:txBody>
                    <a:bodyPr/>
                    <a:lstStyle/>
                    <a:p>
                      <a:pPr algn="r"/>
                      <a:r>
                        <a:rPr lang="en-AU" sz="2400" b="1" dirty="0" smtClean="0">
                          <a:solidFill>
                            <a:srgbClr val="0000FF"/>
                          </a:solidFill>
                        </a:rPr>
                        <a:t>250,365</a:t>
                      </a:r>
                      <a:endParaRPr lang="en-AU" sz="2400" b="1" dirty="0">
                        <a:solidFill>
                          <a:srgbClr val="0000FF"/>
                        </a:solidFill>
                      </a:endParaRPr>
                    </a:p>
                  </a:txBody>
                  <a:tcPr marL="91441" marR="91441">
                    <a:solidFill>
                      <a:schemeClr val="bg2">
                        <a:lumMod val="90000"/>
                        <a:alpha val="20000"/>
                      </a:schemeClr>
                    </a:solidFill>
                  </a:tcPr>
                </a:tc>
                <a:tc>
                  <a:txBody>
                    <a:bodyPr/>
                    <a:lstStyle/>
                    <a:p>
                      <a:pPr algn="r"/>
                      <a:r>
                        <a:rPr lang="en-AU" sz="2400" b="1" dirty="0" smtClean="0">
                          <a:solidFill>
                            <a:srgbClr val="0000FF"/>
                          </a:solidFill>
                        </a:rPr>
                        <a:t>251,103</a:t>
                      </a:r>
                      <a:endParaRPr lang="en-AU" sz="2400" b="1" dirty="0">
                        <a:solidFill>
                          <a:srgbClr val="0000FF"/>
                        </a:solidFill>
                      </a:endParaRPr>
                    </a:p>
                  </a:txBody>
                  <a:tcPr marL="91441" marR="91441">
                    <a:solidFill>
                      <a:schemeClr val="bg2">
                        <a:lumMod val="90000"/>
                        <a:alpha val="20000"/>
                      </a:schemeClr>
                    </a:solidFill>
                  </a:tcPr>
                </a:tc>
                <a:tc>
                  <a:txBody>
                    <a:bodyPr/>
                    <a:lstStyle/>
                    <a:p>
                      <a:pPr algn="r"/>
                      <a:r>
                        <a:rPr lang="en-AU" sz="2400" b="1" dirty="0" smtClean="0">
                          <a:solidFill>
                            <a:srgbClr val="0000FF"/>
                          </a:solidFill>
                        </a:rPr>
                        <a:t>251,930</a:t>
                      </a:r>
                      <a:endParaRPr lang="en-AU" sz="2400" b="1" dirty="0">
                        <a:solidFill>
                          <a:srgbClr val="0000FF"/>
                        </a:solidFill>
                      </a:endParaRPr>
                    </a:p>
                  </a:txBody>
                  <a:tcPr marL="91441" marR="91441">
                    <a:solidFill>
                      <a:schemeClr val="bg2">
                        <a:lumMod val="90000"/>
                        <a:alpha val="20000"/>
                      </a:schemeClr>
                    </a:solidFill>
                  </a:tcPr>
                </a:tc>
                <a:tc>
                  <a:txBody>
                    <a:bodyPr/>
                    <a:lstStyle/>
                    <a:p>
                      <a:pPr algn="ctr"/>
                      <a:r>
                        <a:rPr lang="en-AU" sz="2400" b="1" dirty="0" smtClean="0">
                          <a:solidFill>
                            <a:srgbClr val="0000FF"/>
                          </a:solidFill>
                        </a:rPr>
                        <a:t>0.3</a:t>
                      </a:r>
                      <a:endParaRPr lang="en-AU" sz="2400" b="1" dirty="0">
                        <a:solidFill>
                          <a:srgbClr val="0000FF"/>
                        </a:solidFill>
                      </a:endParaRPr>
                    </a:p>
                  </a:txBody>
                  <a:tcPr marL="91441" marR="91441">
                    <a:solidFill>
                      <a:schemeClr val="bg2">
                        <a:lumMod val="90000"/>
                        <a:alpha val="20000"/>
                      </a:schemeClr>
                    </a:solidFill>
                  </a:tcPr>
                </a:tc>
                <a:tc>
                  <a:txBody>
                    <a:bodyPr/>
                    <a:lstStyle/>
                    <a:p>
                      <a:pPr algn="ctr"/>
                      <a:r>
                        <a:rPr lang="en-AU" sz="2400" b="1" dirty="0" smtClean="0">
                          <a:solidFill>
                            <a:srgbClr val="0000FF"/>
                          </a:solidFill>
                        </a:rPr>
                        <a:t>0.3</a:t>
                      </a:r>
                      <a:endParaRPr lang="en-AU" sz="2400" b="1" dirty="0">
                        <a:solidFill>
                          <a:srgbClr val="0000FF"/>
                        </a:solidFill>
                      </a:endParaRPr>
                    </a:p>
                  </a:txBody>
                  <a:tcPr marL="91441" marR="91441">
                    <a:solidFill>
                      <a:schemeClr val="bg2">
                        <a:lumMod val="90000"/>
                        <a:alpha val="20000"/>
                      </a:schemeClr>
                    </a:solidFill>
                  </a:tcPr>
                </a:tc>
              </a:tr>
              <a:tr h="697340">
                <a:tc>
                  <a:txBody>
                    <a:bodyPr/>
                    <a:lstStyle/>
                    <a:p>
                      <a:r>
                        <a:rPr lang="en-AU" dirty="0" smtClean="0">
                          <a:solidFill>
                            <a:schemeClr val="bg1"/>
                          </a:solidFill>
                        </a:rPr>
                        <a:t>Presbyterian/Reformed</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637,530</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596,667</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599,515</a:t>
                      </a:r>
                      <a:endParaRPr lang="en-AU" dirty="0">
                        <a:solidFill>
                          <a:schemeClr val="bg1"/>
                        </a:solidFill>
                      </a:endParaRPr>
                    </a:p>
                  </a:txBody>
                  <a:tcPr marL="91441" marR="91441">
                    <a:solidFill>
                      <a:schemeClr val="tx2">
                        <a:lumMod val="75000"/>
                      </a:schemeClr>
                    </a:solidFill>
                  </a:tcPr>
                </a:tc>
                <a:tc>
                  <a:txBody>
                    <a:bodyPr/>
                    <a:lstStyle/>
                    <a:p>
                      <a:pPr marL="0" algn="ctr" defTabSz="914400" rtl="0" eaLnBrk="1" latinLnBrk="0" hangingPunct="1"/>
                      <a:r>
                        <a:rPr lang="en-AU" sz="1800" b="1" kern="1200" dirty="0" smtClean="0">
                          <a:solidFill>
                            <a:schemeClr val="accent6">
                              <a:lumMod val="75000"/>
                            </a:schemeClr>
                          </a:solidFill>
                          <a:latin typeface="+mn-lt"/>
                          <a:ea typeface="+mn-ea"/>
                          <a:cs typeface="+mn-cs"/>
                        </a:rPr>
                        <a:t>-6.4</a:t>
                      </a:r>
                      <a:endParaRPr lang="en-AU" sz="1800" b="1" kern="1200" dirty="0">
                        <a:solidFill>
                          <a:schemeClr val="accent6">
                            <a:lumMod val="75000"/>
                          </a:schemeClr>
                        </a:solidFill>
                        <a:latin typeface="+mn-lt"/>
                        <a:ea typeface="+mn-ea"/>
                        <a:cs typeface="+mn-cs"/>
                      </a:endParaRPr>
                    </a:p>
                  </a:txBody>
                  <a:tcPr marL="91441" marR="91441">
                    <a:solidFill>
                      <a:schemeClr val="tx2">
                        <a:lumMod val="75000"/>
                      </a:schemeClr>
                    </a:solidFill>
                  </a:tcPr>
                </a:tc>
                <a:tc>
                  <a:txBody>
                    <a:bodyPr/>
                    <a:lstStyle/>
                    <a:p>
                      <a:pPr algn="ctr"/>
                      <a:r>
                        <a:rPr lang="en-AU" dirty="0" smtClean="0">
                          <a:solidFill>
                            <a:schemeClr val="bg1"/>
                          </a:solidFill>
                        </a:rPr>
                        <a:t>0.5</a:t>
                      </a:r>
                      <a:endParaRPr lang="en-AU" dirty="0">
                        <a:solidFill>
                          <a:schemeClr val="bg1"/>
                        </a:solidFill>
                      </a:endParaRPr>
                    </a:p>
                  </a:txBody>
                  <a:tcPr marL="91441" marR="91441">
                    <a:solidFill>
                      <a:schemeClr val="tx2">
                        <a:lumMod val="75000"/>
                      </a:schemeClr>
                    </a:solidFill>
                  </a:tcPr>
                </a:tc>
              </a:tr>
              <a:tr h="697340">
                <a:tc>
                  <a:txBody>
                    <a:bodyPr/>
                    <a:lstStyle/>
                    <a:p>
                      <a:r>
                        <a:rPr lang="en-AU" dirty="0" smtClean="0">
                          <a:solidFill>
                            <a:schemeClr val="tx1"/>
                          </a:solidFill>
                        </a:rPr>
                        <a:t>Seventh Day Adventists</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53,844</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55,252</a:t>
                      </a:r>
                      <a:endParaRPr lang="en-AU" dirty="0">
                        <a:solidFill>
                          <a:schemeClr val="tx1"/>
                        </a:solidFill>
                      </a:endParaRPr>
                    </a:p>
                  </a:txBody>
                  <a:tcPr marL="91441" marR="91441">
                    <a:solidFill>
                      <a:schemeClr val="bg2">
                        <a:lumMod val="90000"/>
                        <a:alpha val="20000"/>
                      </a:schemeClr>
                    </a:solidFill>
                  </a:tcPr>
                </a:tc>
                <a:tc>
                  <a:txBody>
                    <a:bodyPr/>
                    <a:lstStyle/>
                    <a:p>
                      <a:pPr algn="r"/>
                      <a:r>
                        <a:rPr lang="en-AU" dirty="0" smtClean="0">
                          <a:solidFill>
                            <a:schemeClr val="tx1"/>
                          </a:solidFill>
                        </a:rPr>
                        <a:t>63,002</a:t>
                      </a:r>
                      <a:endParaRPr lang="en-AU" dirty="0">
                        <a:solidFill>
                          <a:schemeClr val="tx1"/>
                        </a:solidFill>
                      </a:endParaRPr>
                    </a:p>
                  </a:txBody>
                  <a:tcPr marL="91441" marR="91441">
                    <a:solidFill>
                      <a:schemeClr val="bg2">
                        <a:lumMod val="90000"/>
                        <a:alpha val="20000"/>
                      </a:schemeClr>
                    </a:solidFill>
                  </a:tcPr>
                </a:tc>
                <a:tc>
                  <a:txBody>
                    <a:bodyPr/>
                    <a:lstStyle/>
                    <a:p>
                      <a:pPr algn="ctr"/>
                      <a:r>
                        <a:rPr lang="en-AU" dirty="0" smtClean="0">
                          <a:solidFill>
                            <a:schemeClr val="tx1"/>
                          </a:solidFill>
                        </a:rPr>
                        <a:t>2.6</a:t>
                      </a:r>
                      <a:endParaRPr lang="en-AU" dirty="0">
                        <a:solidFill>
                          <a:schemeClr val="tx1"/>
                        </a:solidFill>
                      </a:endParaRPr>
                    </a:p>
                  </a:txBody>
                  <a:tcPr marL="91441" marR="91441">
                    <a:solidFill>
                      <a:schemeClr val="bg2">
                        <a:lumMod val="90000"/>
                        <a:alpha val="20000"/>
                      </a:schemeClr>
                    </a:solidFill>
                  </a:tcPr>
                </a:tc>
                <a:tc>
                  <a:txBody>
                    <a:bodyPr/>
                    <a:lstStyle/>
                    <a:p>
                      <a:pPr algn="ctr"/>
                      <a:r>
                        <a:rPr lang="en-AU" dirty="0" smtClean="0">
                          <a:solidFill>
                            <a:schemeClr val="tx1"/>
                          </a:solidFill>
                        </a:rPr>
                        <a:t>14.0</a:t>
                      </a:r>
                      <a:endParaRPr lang="en-AU" dirty="0">
                        <a:solidFill>
                          <a:schemeClr val="tx1"/>
                        </a:solidFill>
                      </a:endParaRPr>
                    </a:p>
                  </a:txBody>
                  <a:tcPr marL="91441" marR="91441">
                    <a:solidFill>
                      <a:schemeClr val="bg2">
                        <a:lumMod val="90000"/>
                        <a:alpha val="20000"/>
                      </a:schemeClr>
                    </a:solidFill>
                  </a:tcPr>
                </a:tc>
              </a:tr>
              <a:tr h="404014">
                <a:tc>
                  <a:txBody>
                    <a:bodyPr/>
                    <a:lstStyle/>
                    <a:p>
                      <a:r>
                        <a:rPr lang="en-AU" dirty="0" smtClean="0">
                          <a:solidFill>
                            <a:schemeClr val="bg1"/>
                          </a:solidFill>
                        </a:rPr>
                        <a:t>Uniting</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1,248,674</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1,135,427</a:t>
                      </a:r>
                      <a:endParaRPr lang="en-AU" dirty="0">
                        <a:solidFill>
                          <a:schemeClr val="bg1"/>
                        </a:solidFill>
                      </a:endParaRPr>
                    </a:p>
                  </a:txBody>
                  <a:tcPr marL="91441" marR="91441">
                    <a:solidFill>
                      <a:schemeClr val="tx2">
                        <a:lumMod val="75000"/>
                      </a:schemeClr>
                    </a:solidFill>
                  </a:tcPr>
                </a:tc>
                <a:tc>
                  <a:txBody>
                    <a:bodyPr/>
                    <a:lstStyle/>
                    <a:p>
                      <a:pPr algn="r"/>
                      <a:r>
                        <a:rPr lang="en-AU" dirty="0" smtClean="0">
                          <a:solidFill>
                            <a:schemeClr val="bg1"/>
                          </a:solidFill>
                        </a:rPr>
                        <a:t>1,065,794</a:t>
                      </a:r>
                      <a:endParaRPr lang="en-AU" dirty="0">
                        <a:solidFill>
                          <a:schemeClr val="bg1"/>
                        </a:solidFill>
                      </a:endParaRPr>
                    </a:p>
                  </a:txBody>
                  <a:tcPr marL="91441" marR="91441">
                    <a:solidFill>
                      <a:schemeClr val="tx2">
                        <a:lumMod val="75000"/>
                      </a:schemeClr>
                    </a:solidFill>
                  </a:tcPr>
                </a:tc>
                <a:tc>
                  <a:txBody>
                    <a:bodyPr/>
                    <a:lstStyle/>
                    <a:p>
                      <a:pPr marL="0" algn="ctr" defTabSz="914400" rtl="0" eaLnBrk="1" latinLnBrk="0" hangingPunct="1"/>
                      <a:r>
                        <a:rPr lang="en-AU" sz="1800" b="1" kern="1200" dirty="0" smtClean="0">
                          <a:solidFill>
                            <a:schemeClr val="accent6">
                              <a:lumMod val="75000"/>
                            </a:schemeClr>
                          </a:solidFill>
                          <a:latin typeface="+mn-lt"/>
                          <a:ea typeface="+mn-ea"/>
                          <a:cs typeface="+mn-cs"/>
                        </a:rPr>
                        <a:t>-9.1</a:t>
                      </a:r>
                      <a:endParaRPr lang="en-AU" sz="1800" b="1" kern="1200" dirty="0">
                        <a:solidFill>
                          <a:schemeClr val="accent6">
                            <a:lumMod val="75000"/>
                          </a:schemeClr>
                        </a:solidFill>
                        <a:latin typeface="+mn-lt"/>
                        <a:ea typeface="+mn-ea"/>
                        <a:cs typeface="+mn-cs"/>
                      </a:endParaRPr>
                    </a:p>
                  </a:txBody>
                  <a:tcPr marL="91441" marR="91441">
                    <a:solidFill>
                      <a:schemeClr val="tx2">
                        <a:lumMod val="75000"/>
                      </a:schemeClr>
                    </a:solidFill>
                  </a:tcPr>
                </a:tc>
                <a:tc>
                  <a:txBody>
                    <a:bodyPr/>
                    <a:lstStyle/>
                    <a:p>
                      <a:pPr marL="0" algn="ctr" defTabSz="914400" rtl="0" eaLnBrk="1" latinLnBrk="0" hangingPunct="1"/>
                      <a:r>
                        <a:rPr lang="en-AU" sz="1800" b="1" kern="1200" dirty="0" smtClean="0">
                          <a:solidFill>
                            <a:schemeClr val="accent6">
                              <a:lumMod val="75000"/>
                            </a:schemeClr>
                          </a:solidFill>
                          <a:latin typeface="+mn-lt"/>
                          <a:ea typeface="+mn-ea"/>
                          <a:cs typeface="+mn-cs"/>
                        </a:rPr>
                        <a:t>-6.1</a:t>
                      </a:r>
                      <a:endParaRPr lang="en-AU" sz="1800" b="1" kern="1200" dirty="0">
                        <a:solidFill>
                          <a:schemeClr val="accent6">
                            <a:lumMod val="75000"/>
                          </a:schemeClr>
                        </a:solidFill>
                        <a:latin typeface="+mn-lt"/>
                        <a:ea typeface="+mn-ea"/>
                        <a:cs typeface="+mn-cs"/>
                      </a:endParaRPr>
                    </a:p>
                  </a:txBody>
                  <a:tcPr marL="91441" marR="91441">
                    <a:solidFill>
                      <a:schemeClr val="tx2">
                        <a:lumMod val="75000"/>
                      </a:schemeClr>
                    </a:solidFill>
                  </a:tcPr>
                </a:tc>
              </a:tr>
              <a:tr h="464893">
                <a:tc>
                  <a:txBody>
                    <a:bodyPr/>
                    <a:lstStyle/>
                    <a:p>
                      <a:r>
                        <a:rPr lang="en-AU" sz="1100" dirty="0" smtClean="0">
                          <a:solidFill>
                            <a:schemeClr val="accent2">
                              <a:lumMod val="75000"/>
                            </a:schemeClr>
                          </a:solidFill>
                        </a:rPr>
                        <a:t>Source: </a:t>
                      </a:r>
                      <a:r>
                        <a:rPr lang="en-AU" sz="1100" i="1" dirty="0" smtClean="0">
                          <a:solidFill>
                            <a:schemeClr val="accent2">
                              <a:lumMod val="75000"/>
                            </a:schemeClr>
                          </a:solidFill>
                        </a:rPr>
                        <a:t>Pointers,</a:t>
                      </a:r>
                      <a:r>
                        <a:rPr lang="en-AU" sz="1100" i="1" baseline="0" dirty="0" smtClean="0">
                          <a:solidFill>
                            <a:schemeClr val="accent2">
                              <a:lumMod val="75000"/>
                            </a:schemeClr>
                          </a:solidFill>
                        </a:rPr>
                        <a:t> </a:t>
                      </a:r>
                      <a:r>
                        <a:rPr lang="en-AU" sz="1100" i="1" baseline="0" dirty="0" err="1" smtClean="0">
                          <a:solidFill>
                            <a:schemeClr val="accent2">
                              <a:lumMod val="75000"/>
                            </a:schemeClr>
                          </a:solidFill>
                        </a:rPr>
                        <a:t>CRA</a:t>
                      </a:r>
                      <a:r>
                        <a:rPr lang="en-AU" sz="1100" i="1" baseline="0" dirty="0" smtClean="0">
                          <a:solidFill>
                            <a:schemeClr val="accent2">
                              <a:lumMod val="75000"/>
                            </a:schemeClr>
                          </a:solidFill>
                        </a:rPr>
                        <a:t> </a:t>
                      </a:r>
                      <a:r>
                        <a:rPr lang="en-AU" sz="1100" i="1" baseline="0" dirty="0" err="1" smtClean="0">
                          <a:solidFill>
                            <a:schemeClr val="accent2">
                              <a:lumMod val="75000"/>
                            </a:schemeClr>
                          </a:solidFill>
                        </a:rPr>
                        <a:t>Vol</a:t>
                      </a:r>
                      <a:r>
                        <a:rPr lang="en-AU" sz="1100" i="1" baseline="0" dirty="0" smtClean="0">
                          <a:solidFill>
                            <a:schemeClr val="accent2">
                              <a:lumMod val="75000"/>
                            </a:schemeClr>
                          </a:solidFill>
                        </a:rPr>
                        <a:t> 22 No 3, September 2012</a:t>
                      </a:r>
                      <a:endParaRPr lang="en-AU" sz="1100" dirty="0">
                        <a:solidFill>
                          <a:schemeClr val="accent2">
                            <a:lumMod val="75000"/>
                          </a:schemeClr>
                        </a:solidFill>
                      </a:endParaRPr>
                    </a:p>
                  </a:txBody>
                  <a:tcPr marL="91441" marR="91441">
                    <a:solidFill>
                      <a:schemeClr val="bg2">
                        <a:lumMod val="90000"/>
                        <a:alpha val="20000"/>
                      </a:schemeClr>
                    </a:solidFill>
                  </a:tcPr>
                </a:tc>
                <a:tc>
                  <a:txBody>
                    <a:bodyPr/>
                    <a:lstStyle/>
                    <a:p>
                      <a:pPr algn="r"/>
                      <a:endParaRPr lang="en-AU" dirty="0">
                        <a:solidFill>
                          <a:schemeClr val="accent2">
                            <a:lumMod val="75000"/>
                          </a:schemeClr>
                        </a:solidFill>
                      </a:endParaRPr>
                    </a:p>
                  </a:txBody>
                  <a:tcPr marL="91441" marR="91441">
                    <a:solidFill>
                      <a:schemeClr val="bg2">
                        <a:lumMod val="90000"/>
                        <a:alpha val="20000"/>
                      </a:schemeClr>
                    </a:solidFill>
                  </a:tcPr>
                </a:tc>
                <a:tc>
                  <a:txBody>
                    <a:bodyPr/>
                    <a:lstStyle/>
                    <a:p>
                      <a:pPr algn="r"/>
                      <a:endParaRPr lang="en-AU" dirty="0">
                        <a:solidFill>
                          <a:schemeClr val="accent2">
                            <a:lumMod val="75000"/>
                          </a:schemeClr>
                        </a:solidFill>
                      </a:endParaRPr>
                    </a:p>
                  </a:txBody>
                  <a:tcPr marL="91441" marR="91441">
                    <a:solidFill>
                      <a:schemeClr val="bg2">
                        <a:lumMod val="90000"/>
                        <a:alpha val="20000"/>
                      </a:schemeClr>
                    </a:solidFill>
                  </a:tcPr>
                </a:tc>
                <a:tc>
                  <a:txBody>
                    <a:bodyPr/>
                    <a:lstStyle/>
                    <a:p>
                      <a:pPr algn="r"/>
                      <a:endParaRPr lang="en-AU" dirty="0">
                        <a:solidFill>
                          <a:schemeClr val="accent2">
                            <a:lumMod val="75000"/>
                          </a:schemeClr>
                        </a:solidFill>
                      </a:endParaRPr>
                    </a:p>
                  </a:txBody>
                  <a:tcPr marL="91441" marR="91441">
                    <a:solidFill>
                      <a:schemeClr val="bg2">
                        <a:lumMod val="90000"/>
                        <a:alpha val="20000"/>
                      </a:schemeClr>
                    </a:solidFill>
                  </a:tcPr>
                </a:tc>
                <a:tc>
                  <a:txBody>
                    <a:bodyPr/>
                    <a:lstStyle/>
                    <a:p>
                      <a:pPr algn="ctr"/>
                      <a:endParaRPr lang="en-AU" dirty="0">
                        <a:solidFill>
                          <a:schemeClr val="accent2">
                            <a:lumMod val="75000"/>
                          </a:schemeClr>
                        </a:solidFill>
                      </a:endParaRPr>
                    </a:p>
                  </a:txBody>
                  <a:tcPr marL="91441" marR="91441">
                    <a:solidFill>
                      <a:schemeClr val="bg2">
                        <a:lumMod val="90000"/>
                        <a:alpha val="20000"/>
                      </a:schemeClr>
                    </a:solidFill>
                  </a:tcPr>
                </a:tc>
                <a:tc>
                  <a:txBody>
                    <a:bodyPr/>
                    <a:lstStyle/>
                    <a:p>
                      <a:pPr algn="ctr"/>
                      <a:endParaRPr lang="en-AU" dirty="0">
                        <a:solidFill>
                          <a:schemeClr val="accent2">
                            <a:lumMod val="75000"/>
                          </a:schemeClr>
                        </a:solidFill>
                      </a:endParaRPr>
                    </a:p>
                  </a:txBody>
                  <a:tcPr marL="91441" marR="91441">
                    <a:solidFill>
                      <a:schemeClr val="bg2">
                        <a:lumMod val="90000"/>
                        <a:alpha val="20000"/>
                      </a:schemeClr>
                    </a:solidFill>
                  </a:tcPr>
                </a:tc>
              </a:tr>
            </a:tbl>
          </a:graphicData>
        </a:graphic>
      </p:graphicFrame>
      <p:sp>
        <p:nvSpPr>
          <p:cNvPr id="4" name="TextBox 3"/>
          <p:cNvSpPr txBox="1"/>
          <p:nvPr/>
        </p:nvSpPr>
        <p:spPr>
          <a:xfrm>
            <a:off x="7514752" y="6584842"/>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272436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1813" y="188913"/>
            <a:ext cx="8001000" cy="1223962"/>
          </a:xfrm>
        </p:spPr>
        <p:txBody>
          <a:bodyPr>
            <a:normAutofit/>
          </a:bodyPr>
          <a:lstStyle/>
          <a:p>
            <a:pPr>
              <a:defRPr/>
            </a:pPr>
            <a:r>
              <a:rPr lang="en-AU" altLang="en-US" sz="3600" b="1" dirty="0">
                <a:solidFill>
                  <a:schemeClr val="bg1"/>
                </a:solidFill>
              </a:rPr>
              <a:t>Weekly church attendance by denomination </a:t>
            </a:r>
            <a:r>
              <a:rPr lang="en-AU" altLang="en-US" sz="2000" b="1" dirty="0">
                <a:solidFill>
                  <a:schemeClr val="bg1"/>
                </a:solidFill>
              </a:rPr>
              <a:t>(1996-2006)</a:t>
            </a:r>
          </a:p>
        </p:txBody>
      </p:sp>
      <p:sp>
        <p:nvSpPr>
          <p:cNvPr id="5" name="TextBox 4"/>
          <p:cNvSpPr txBox="1"/>
          <p:nvPr/>
        </p:nvSpPr>
        <p:spPr>
          <a:xfrm>
            <a:off x="900113" y="1514475"/>
            <a:ext cx="8064500" cy="5478423"/>
          </a:xfrm>
          <a:prstGeom prst="rect">
            <a:avLst/>
          </a:prstGeom>
          <a:noFill/>
        </p:spPr>
        <p:txBody>
          <a:bodyPr>
            <a:spAutoFit/>
          </a:bodyPr>
          <a:lstStyle/>
          <a:p>
            <a:pPr>
              <a:defRPr/>
            </a:pPr>
            <a:r>
              <a:rPr lang="en-AU" sz="2000" dirty="0">
                <a:solidFill>
                  <a:srgbClr val="00447E"/>
                </a:solidFill>
              </a:rPr>
              <a:t>According to </a:t>
            </a:r>
            <a:r>
              <a:rPr lang="en-AU" sz="2000" dirty="0" err="1">
                <a:solidFill>
                  <a:srgbClr val="00447E"/>
                </a:solidFill>
              </a:rPr>
              <a:t>CRA</a:t>
            </a:r>
            <a:r>
              <a:rPr lang="en-AU" sz="2000" dirty="0">
                <a:solidFill>
                  <a:srgbClr val="00447E"/>
                </a:solidFill>
              </a:rPr>
              <a:t> calculations based on various surveys between 1996 and 2006, the numbers attending on a typical Sunday in Australia declined in the following denominations:</a:t>
            </a:r>
          </a:p>
          <a:p>
            <a:pPr marL="342900" indent="-342900">
              <a:buFontTx/>
              <a:buChar char="-"/>
              <a:defRPr/>
            </a:pPr>
            <a:r>
              <a:rPr lang="en-AU" dirty="0">
                <a:solidFill>
                  <a:srgbClr val="00447E"/>
                </a:solidFill>
              </a:rPr>
              <a:t>36% Presbyterian</a:t>
            </a:r>
          </a:p>
          <a:p>
            <a:pPr marL="342900" indent="-342900">
              <a:buFontTx/>
              <a:buChar char="-"/>
              <a:defRPr/>
            </a:pPr>
            <a:r>
              <a:rPr lang="en-AU" dirty="0">
                <a:solidFill>
                  <a:srgbClr val="00447E"/>
                </a:solidFill>
              </a:rPr>
              <a:t>31% Uniting</a:t>
            </a:r>
          </a:p>
          <a:p>
            <a:pPr marL="342900" indent="-342900">
              <a:buFontTx/>
              <a:buChar char="-"/>
              <a:defRPr/>
            </a:pPr>
            <a:r>
              <a:rPr lang="en-AU" sz="2000" dirty="0">
                <a:solidFill>
                  <a:srgbClr val="00447E"/>
                </a:solidFill>
              </a:rPr>
              <a:t>25% Lutheran </a:t>
            </a:r>
            <a:r>
              <a:rPr lang="en-AU" sz="2000" dirty="0" smtClean="0">
                <a:solidFill>
                  <a:srgbClr val="00447E"/>
                </a:solidFill>
              </a:rPr>
              <a:t>(1996: 46,200 </a:t>
            </a:r>
            <a:r>
              <a:rPr lang="en-AU" sz="2000" dirty="0">
                <a:solidFill>
                  <a:srgbClr val="00447E"/>
                </a:solidFill>
              </a:rPr>
              <a:t>– </a:t>
            </a:r>
            <a:r>
              <a:rPr lang="en-AU" sz="2000" dirty="0" smtClean="0">
                <a:solidFill>
                  <a:srgbClr val="00447E"/>
                </a:solidFill>
              </a:rPr>
              <a:t>2006:  33,000 [</a:t>
            </a:r>
            <a:r>
              <a:rPr lang="en-AU" sz="2000" b="1" dirty="0" smtClean="0">
                <a:solidFill>
                  <a:srgbClr val="00447E"/>
                </a:solidFill>
              </a:rPr>
              <a:t>*</a:t>
            </a:r>
            <a:r>
              <a:rPr lang="en-AU" sz="2000" dirty="0" smtClean="0">
                <a:solidFill>
                  <a:srgbClr val="00447E"/>
                </a:solidFill>
              </a:rPr>
              <a:t>])</a:t>
            </a:r>
            <a:endParaRPr lang="en-AU" sz="2000" dirty="0">
              <a:solidFill>
                <a:srgbClr val="00447E"/>
              </a:solidFill>
            </a:endParaRPr>
          </a:p>
          <a:p>
            <a:pPr marL="342900" indent="-342900">
              <a:buFontTx/>
              <a:buChar char="-"/>
              <a:defRPr/>
            </a:pPr>
            <a:r>
              <a:rPr lang="en-AU" dirty="0">
                <a:solidFill>
                  <a:srgbClr val="00447E"/>
                </a:solidFill>
              </a:rPr>
              <a:t>19% Catholic</a:t>
            </a:r>
          </a:p>
          <a:p>
            <a:pPr marL="342900" indent="-342900">
              <a:buFontTx/>
              <a:buChar char="-"/>
              <a:defRPr/>
            </a:pPr>
            <a:r>
              <a:rPr lang="en-AU" dirty="0">
                <a:solidFill>
                  <a:srgbClr val="00447E"/>
                </a:solidFill>
              </a:rPr>
              <a:t>12% Anglican</a:t>
            </a:r>
          </a:p>
          <a:p>
            <a:pPr marL="342900" indent="-342900">
              <a:buFontTx/>
              <a:buChar char="-"/>
              <a:defRPr/>
            </a:pPr>
            <a:r>
              <a:rPr lang="en-AU" dirty="0">
                <a:solidFill>
                  <a:srgbClr val="00447E"/>
                </a:solidFill>
              </a:rPr>
              <a:t>1% Seventh Day Adventist</a:t>
            </a:r>
          </a:p>
          <a:p>
            <a:pPr>
              <a:defRPr/>
            </a:pPr>
            <a:endParaRPr lang="en-AU" sz="800" dirty="0">
              <a:solidFill>
                <a:srgbClr val="00447E"/>
              </a:solidFill>
            </a:endParaRPr>
          </a:p>
          <a:p>
            <a:pPr>
              <a:defRPr/>
            </a:pPr>
            <a:r>
              <a:rPr lang="en-AU" sz="2000" dirty="0">
                <a:solidFill>
                  <a:srgbClr val="00447E"/>
                </a:solidFill>
              </a:rPr>
              <a:t>The numbers attending the following denominations grew:</a:t>
            </a:r>
          </a:p>
          <a:p>
            <a:pPr>
              <a:defRPr/>
            </a:pPr>
            <a:r>
              <a:rPr lang="en-AU" dirty="0">
                <a:solidFill>
                  <a:srgbClr val="00447E"/>
                </a:solidFill>
              </a:rPr>
              <a:t>+  88% Oriental Christian</a:t>
            </a:r>
          </a:p>
          <a:p>
            <a:pPr>
              <a:defRPr/>
            </a:pPr>
            <a:r>
              <a:rPr lang="en-AU" dirty="0">
                <a:solidFill>
                  <a:srgbClr val="00447E"/>
                </a:solidFill>
              </a:rPr>
              <a:t>+  27% Pentecostal</a:t>
            </a:r>
          </a:p>
          <a:p>
            <a:pPr>
              <a:defRPr/>
            </a:pPr>
            <a:r>
              <a:rPr lang="en-AU" dirty="0">
                <a:solidFill>
                  <a:srgbClr val="00447E"/>
                </a:solidFill>
              </a:rPr>
              <a:t>+  25% Brethren</a:t>
            </a:r>
          </a:p>
          <a:p>
            <a:pPr>
              <a:defRPr/>
            </a:pPr>
            <a:r>
              <a:rPr lang="en-AU" dirty="0">
                <a:solidFill>
                  <a:srgbClr val="00447E"/>
                </a:solidFill>
              </a:rPr>
              <a:t>+  11% Baptist</a:t>
            </a:r>
          </a:p>
          <a:p>
            <a:pPr>
              <a:defRPr/>
            </a:pPr>
            <a:r>
              <a:rPr lang="en-AU" dirty="0">
                <a:solidFill>
                  <a:srgbClr val="00447E"/>
                </a:solidFill>
              </a:rPr>
              <a:t>+    3% Salvation </a:t>
            </a:r>
            <a:r>
              <a:rPr lang="en-AU" dirty="0" smtClean="0">
                <a:solidFill>
                  <a:srgbClr val="00447E"/>
                </a:solidFill>
              </a:rPr>
              <a:t>Army</a:t>
            </a:r>
          </a:p>
          <a:p>
            <a:pPr>
              <a:defRPr/>
            </a:pPr>
            <a:endParaRPr lang="en-AU" sz="1050" dirty="0" smtClean="0">
              <a:solidFill>
                <a:srgbClr val="00447E"/>
              </a:solidFill>
            </a:endParaRPr>
          </a:p>
          <a:p>
            <a:pPr>
              <a:defRPr/>
            </a:pPr>
            <a:r>
              <a:rPr lang="en-AU" sz="2000" dirty="0" smtClean="0">
                <a:solidFill>
                  <a:srgbClr val="00447E"/>
                </a:solidFill>
              </a:rPr>
              <a:t>[</a:t>
            </a:r>
            <a:r>
              <a:rPr lang="en-AU" sz="2000" b="1" dirty="0">
                <a:solidFill>
                  <a:srgbClr val="00447E"/>
                </a:solidFill>
              </a:rPr>
              <a:t>*</a:t>
            </a:r>
            <a:r>
              <a:rPr lang="en-AU" sz="2000" dirty="0" smtClean="0">
                <a:solidFill>
                  <a:srgbClr val="00447E"/>
                </a:solidFill>
              </a:rPr>
              <a:t> 2011 Lutheran weekly attendance 25,000 average]</a:t>
            </a:r>
            <a:endParaRPr lang="en-AU" sz="2000" dirty="0">
              <a:solidFill>
                <a:srgbClr val="00447E"/>
              </a:solidFill>
            </a:endParaRPr>
          </a:p>
          <a:p>
            <a:pPr>
              <a:defRPr/>
            </a:pPr>
            <a:endParaRPr lang="en-AU" sz="1050" dirty="0" smtClean="0">
              <a:solidFill>
                <a:srgbClr val="00447E"/>
              </a:solidFill>
            </a:endParaRPr>
          </a:p>
          <a:p>
            <a:pPr>
              <a:defRPr/>
            </a:pPr>
            <a:r>
              <a:rPr lang="en-AU" sz="1200" dirty="0" smtClean="0">
                <a:solidFill>
                  <a:srgbClr val="00447E"/>
                </a:solidFill>
              </a:rPr>
              <a:t>[</a:t>
            </a:r>
            <a:r>
              <a:rPr lang="en-AU" sz="1200" dirty="0">
                <a:solidFill>
                  <a:srgbClr val="00447E"/>
                </a:solidFill>
              </a:rPr>
              <a:t>Source: </a:t>
            </a:r>
            <a:r>
              <a:rPr lang="en-AU" sz="1200" i="1" dirty="0">
                <a:solidFill>
                  <a:srgbClr val="00447E"/>
                </a:solidFill>
              </a:rPr>
              <a:t>Pointers, </a:t>
            </a:r>
            <a:r>
              <a:rPr lang="en-AU" sz="1200" dirty="0" err="1">
                <a:solidFill>
                  <a:srgbClr val="00447E"/>
                </a:solidFill>
              </a:rPr>
              <a:t>CRA</a:t>
            </a:r>
            <a:r>
              <a:rPr lang="en-AU" sz="1200" dirty="0">
                <a:solidFill>
                  <a:srgbClr val="00447E"/>
                </a:solidFill>
              </a:rPr>
              <a:t>, </a:t>
            </a:r>
            <a:r>
              <a:rPr lang="en-AU" sz="1200" dirty="0" err="1">
                <a:solidFill>
                  <a:srgbClr val="00447E"/>
                </a:solidFill>
              </a:rPr>
              <a:t>Vol</a:t>
            </a:r>
            <a:r>
              <a:rPr lang="en-AU" sz="1200" dirty="0">
                <a:solidFill>
                  <a:srgbClr val="00447E"/>
                </a:solidFill>
              </a:rPr>
              <a:t> 21, No 4, December 2011]</a:t>
            </a:r>
          </a:p>
        </p:txBody>
      </p:sp>
      <p:sp>
        <p:nvSpPr>
          <p:cNvPr id="4" name="TextBox 3"/>
          <p:cNvSpPr txBox="1"/>
          <p:nvPr/>
        </p:nvSpPr>
        <p:spPr>
          <a:xfrm>
            <a:off x="7395483" y="6536298"/>
            <a:ext cx="1748517" cy="307777"/>
          </a:xfrm>
          <a:prstGeom prst="rect">
            <a:avLst/>
          </a:prstGeom>
          <a:noFill/>
        </p:spPr>
        <p:txBody>
          <a:bodyPr wrap="square" rtlCol="0">
            <a:spAutoFit/>
          </a:bodyPr>
          <a:lstStyle/>
          <a:p>
            <a:r>
              <a:rPr lang="en-AU" sz="1400" dirty="0">
                <a:solidFill>
                  <a:srgbClr val="00447E"/>
                </a:solidFill>
              </a:rPr>
              <a:t>[Stephen Rudolph</a:t>
            </a:r>
            <a:r>
              <a:rPr lang="en-AU" sz="1400" dirty="0" smtClean="0">
                <a:solidFill>
                  <a:srgbClr val="00447E"/>
                </a:solidFill>
              </a:rPr>
              <a:t>]</a:t>
            </a:r>
            <a:endParaRPr lang="en-AU" sz="1400" dirty="0">
              <a:solidFill>
                <a:srgbClr val="00447E"/>
              </a:solidFill>
            </a:endParaRPr>
          </a:p>
        </p:txBody>
      </p:sp>
    </p:spTree>
    <p:extLst>
      <p:ext uri="{BB962C8B-B14F-4D97-AF65-F5344CB8AC3E}">
        <p14:creationId xmlns:p14="http://schemas.microsoft.com/office/powerpoint/2010/main" val="31995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33CC"/>
    </a:dk1>
    <a:lt1>
      <a:srgbClr val="FFFFFF"/>
    </a:lt1>
    <a:dk2>
      <a:srgbClr val="0033CC"/>
    </a:dk2>
    <a:lt2>
      <a:srgbClr val="FFFF99"/>
    </a:lt2>
    <a:accent1>
      <a:srgbClr val="EEE800"/>
    </a:accent1>
    <a:accent2>
      <a:srgbClr val="D7091D"/>
    </a:accent2>
    <a:accent3>
      <a:srgbClr val="FFFFFF"/>
    </a:accent3>
    <a:accent4>
      <a:srgbClr val="002AAE"/>
    </a:accent4>
    <a:accent5>
      <a:srgbClr val="F5F2AA"/>
    </a:accent5>
    <a:accent6>
      <a:srgbClr val="C30719"/>
    </a:accent6>
    <a:hlink>
      <a:srgbClr val="9EA202"/>
    </a:hlink>
    <a:folHlink>
      <a:srgbClr val="CEB650"/>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33CC"/>
    </a:dk1>
    <a:lt1>
      <a:srgbClr val="FFFFFF"/>
    </a:lt1>
    <a:dk2>
      <a:srgbClr val="0033CC"/>
    </a:dk2>
    <a:lt2>
      <a:srgbClr val="FFFF99"/>
    </a:lt2>
    <a:accent1>
      <a:srgbClr val="EEE800"/>
    </a:accent1>
    <a:accent2>
      <a:srgbClr val="D7091D"/>
    </a:accent2>
    <a:accent3>
      <a:srgbClr val="FFFFFF"/>
    </a:accent3>
    <a:accent4>
      <a:srgbClr val="002AAE"/>
    </a:accent4>
    <a:accent5>
      <a:srgbClr val="F5F2AA"/>
    </a:accent5>
    <a:accent6>
      <a:srgbClr val="C30719"/>
    </a:accent6>
    <a:hlink>
      <a:srgbClr val="9EA202"/>
    </a:hlink>
    <a:folHlink>
      <a:srgbClr val="CEB650"/>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33CC"/>
    </a:dk1>
    <a:lt1>
      <a:srgbClr val="FFFFFF"/>
    </a:lt1>
    <a:dk2>
      <a:srgbClr val="0033CC"/>
    </a:dk2>
    <a:lt2>
      <a:srgbClr val="FFFF99"/>
    </a:lt2>
    <a:accent1>
      <a:srgbClr val="EEE800"/>
    </a:accent1>
    <a:accent2>
      <a:srgbClr val="D7091D"/>
    </a:accent2>
    <a:accent3>
      <a:srgbClr val="FFFFFF"/>
    </a:accent3>
    <a:accent4>
      <a:srgbClr val="002AAE"/>
    </a:accent4>
    <a:accent5>
      <a:srgbClr val="F5F2AA"/>
    </a:accent5>
    <a:accent6>
      <a:srgbClr val="C30719"/>
    </a:accent6>
    <a:hlink>
      <a:srgbClr val="9EA202"/>
    </a:hlink>
    <a:folHlink>
      <a:srgbClr val="CEB650"/>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D14C7DD6C414F882A98DD5C6E4A67" ma:contentTypeVersion="1" ma:contentTypeDescription="Create a new document." ma:contentTypeScope="" ma:versionID="a120715d7555bc91a9b8a4ed37ad51eb">
  <xsd:schema xmlns:xsd="http://www.w3.org/2001/XMLSchema" xmlns:xs="http://www.w3.org/2001/XMLSchema" xmlns:p="http://schemas.microsoft.com/office/2006/metadata/properties" targetNamespace="http://schemas.microsoft.com/office/2006/metadata/properties" ma:root="true" ma:fieldsID="aba02e9f0a860e788b16fd952e479d1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8B535D-A8BC-4A00-80BD-192BED1EE61C}"/>
</file>

<file path=customXml/itemProps2.xml><?xml version="1.0" encoding="utf-8"?>
<ds:datastoreItem xmlns:ds="http://schemas.openxmlformats.org/officeDocument/2006/customXml" ds:itemID="{B50C889F-6A49-45E4-A09E-7C8A06920667}"/>
</file>

<file path=customXml/itemProps3.xml><?xml version="1.0" encoding="utf-8"?>
<ds:datastoreItem xmlns:ds="http://schemas.openxmlformats.org/officeDocument/2006/customXml" ds:itemID="{19D79F55-07AC-4378-A201-D376AB19E8F9}"/>
</file>

<file path=docProps/app.xml><?xml version="1.0" encoding="utf-8"?>
<Properties xmlns="http://schemas.openxmlformats.org/officeDocument/2006/extended-properties" xmlns:vt="http://schemas.openxmlformats.org/officeDocument/2006/docPropsVTypes">
  <TotalTime>1028</TotalTime>
  <Words>690</Words>
  <Application>Microsoft Office PowerPoint</Application>
  <PresentationFormat>On-screen Show (4:3)</PresentationFormat>
  <Paragraphs>243</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ヒラギノ角ゴ Pro W3</vt:lpstr>
      <vt:lpstr>Office Theme</vt:lpstr>
      <vt:lpstr>PowerPoint Presentation</vt:lpstr>
      <vt:lpstr>Lutheran Education Australia</vt:lpstr>
      <vt:lpstr>ACLE 5</vt:lpstr>
      <vt:lpstr>Growth of Lutheran schools</vt:lpstr>
      <vt:lpstr>Enrolments: annual percentage growth</vt:lpstr>
      <vt:lpstr>Enrolments: by religion</vt:lpstr>
      <vt:lpstr>PowerPoint Presentation</vt:lpstr>
      <vt:lpstr>Religious affiliation by census year</vt:lpstr>
      <vt:lpstr>Weekly church attendance by denomination (1996-2006)</vt:lpstr>
      <vt:lpstr>Lutheran education</vt:lpstr>
      <vt:lpstr>Lutheran education papers</vt:lpstr>
      <vt:lpstr>Lutheran education future papers ?</vt:lpstr>
      <vt:lpstr>Growing deep [LEA Leadership and Formation Framework]</vt:lpstr>
      <vt:lpstr>Growing deep [LEA Leadership and Formation Framework]</vt:lpstr>
      <vt:lpstr>Lutheran education resource document</vt:lpstr>
      <vt:lpstr>Conference discussion</vt:lpstr>
      <vt:lpstr>Lutheran schools  . . . places of ministry and mission to the Australian community</vt:lpstr>
    </vt:vector>
  </TitlesOfParts>
  <Company>Felicity Evans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Felicity Evans</dc:creator>
  <cp:lastModifiedBy>Scriven, Joan</cp:lastModifiedBy>
  <cp:revision>121</cp:revision>
  <cp:lastPrinted>2015-08-11T03:59:52Z</cp:lastPrinted>
  <dcterms:created xsi:type="dcterms:W3CDTF">2010-03-23T02:19:59Z</dcterms:created>
  <dcterms:modified xsi:type="dcterms:W3CDTF">2015-08-11T04:00:01Z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0x0101007B2D14C7DD6C414F882A98DD5C6E4A67</vt:lpwstr>
  </property>
</Properties>
</file>