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62" r:id="rId5"/>
    <p:sldId id="257" r:id="rId6"/>
    <p:sldId id="258"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22"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1"/>
    <a:srgbClr val="DE31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63926" autoAdjust="0"/>
  </p:normalViewPr>
  <p:slideViewPr>
    <p:cSldViewPr>
      <p:cViewPr varScale="1">
        <p:scale>
          <a:sx n="73" d="100"/>
          <a:sy n="73" d="100"/>
        </p:scale>
        <p:origin x="247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37FE7-8C9E-4611-90A2-0DFD59846D1B}" type="datetimeFigureOut">
              <a:rPr lang="en-AU" smtClean="0"/>
              <a:t>17/11/2017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BA23B-E62C-46A3-89CA-50F5EE1977EB}" type="slidenum">
              <a:rPr lang="en-AU" smtClean="0"/>
              <a:t>‹#›</a:t>
            </a:fld>
            <a:endParaRPr lang="en-AU"/>
          </a:p>
        </p:txBody>
      </p:sp>
    </p:spTree>
    <p:extLst>
      <p:ext uri="{BB962C8B-B14F-4D97-AF65-F5344CB8AC3E}">
        <p14:creationId xmlns:p14="http://schemas.microsoft.com/office/powerpoint/2010/main" val="68766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Category:Australian_Aboriginal_miss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catalog.slsa.sa.gov.au/record=b1345317" TargetMode="External"/><Relationship Id="rId13" Type="http://schemas.openxmlformats.org/officeDocument/2006/relationships/hyperlink" Target="http://www.catalog.slsa.sa.gov.au/record=b1120551" TargetMode="External"/><Relationship Id="rId18" Type="http://schemas.openxmlformats.org/officeDocument/2006/relationships/hyperlink" Target="http://www.catalog.slsa.sa.gov.au/record=b1494448" TargetMode="External"/><Relationship Id="rId3" Type="http://schemas.openxmlformats.org/officeDocument/2006/relationships/hyperlink" Target="http://www.catalog.slsa.sa.gov.au/record=b1587338" TargetMode="External"/><Relationship Id="rId7" Type="http://schemas.openxmlformats.org/officeDocument/2006/relationships/hyperlink" Target="http://www.salinkup.com.au/" TargetMode="External"/><Relationship Id="rId12" Type="http://schemas.openxmlformats.org/officeDocument/2006/relationships/hyperlink" Target="http://www.austlii.edu.au/au/other/IndigLRes/stolen/index.html" TargetMode="External"/><Relationship Id="rId17" Type="http://schemas.openxmlformats.org/officeDocument/2006/relationships/hyperlink" Target="http://www.catalog.slsa.sa.gov.au/record=b1107160" TargetMode="External"/><Relationship Id="rId2" Type="http://schemas.openxmlformats.org/officeDocument/2006/relationships/slide" Target="../slides/slide22.xml"/><Relationship Id="rId16" Type="http://schemas.openxmlformats.org/officeDocument/2006/relationships/hyperlink" Target="http://www.catalog.slsa.sa.gov.au/record=b1111471" TargetMode="External"/><Relationship Id="rId1" Type="http://schemas.openxmlformats.org/officeDocument/2006/relationships/notesMaster" Target="../notesMasters/notesMaster1.xml"/><Relationship Id="rId6" Type="http://schemas.openxmlformats.org/officeDocument/2006/relationships/hyperlink" Target="http://www.catalog.slsa.sa.gov.au/record=b1627444" TargetMode="External"/><Relationship Id="rId11" Type="http://schemas.openxmlformats.org/officeDocument/2006/relationships/hyperlink" Target="http://www.catalog.slsa.sa.gov.au/record=b1351026" TargetMode="External"/><Relationship Id="rId5" Type="http://schemas.openxmlformats.org/officeDocument/2006/relationships/hyperlink" Target="http://www.catalog.slsa.sa.gov.au/record=b1289936" TargetMode="External"/><Relationship Id="rId15" Type="http://schemas.openxmlformats.org/officeDocument/2006/relationships/hyperlink" Target="http://www.catalog.slsa.sa.gov.au/record=b1554670" TargetMode="External"/><Relationship Id="rId10" Type="http://schemas.openxmlformats.org/officeDocument/2006/relationships/hyperlink" Target="http://www.catalog.slsa.sa.gov.au/record=b1125338" TargetMode="External"/><Relationship Id="rId19" Type="http://schemas.openxmlformats.org/officeDocument/2006/relationships/hyperlink" Target="http://www.catalog.slsa.sa.gov.au/search/m" TargetMode="External"/><Relationship Id="rId4" Type="http://schemas.openxmlformats.org/officeDocument/2006/relationships/hyperlink" Target="http://www.catalog.slsa.sa.gov.au/record=b1428344" TargetMode="External"/><Relationship Id="rId9" Type="http://schemas.openxmlformats.org/officeDocument/2006/relationships/hyperlink" Target="http://www.catalog.slsa.sa.gov.au/record=b1170575" TargetMode="External"/><Relationship Id="rId14" Type="http://schemas.openxmlformats.org/officeDocument/2006/relationships/hyperlink" Target="http://www.catalog.slsa.sa.gov.au/record=b1110583"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reconciliation.org.au/home/reconciliation-resources/apology-resource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Australian Curriculum:  O I.3  Aboriginal and Torres Strait Islander Peoples have unique belief systems and are spiritually connected to the land, sea, sky and waterways.</a:t>
            </a:r>
          </a:p>
          <a:p>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This work shop will look at Indigenous culture and spirituality.  </a:t>
            </a:r>
          </a:p>
          <a:p>
            <a:r>
              <a:rPr lang="en-AU" altLang="en-US" dirty="0" smtClean="0">
                <a:latin typeface="Arial" panose="020B0604020202020204" pitchFamily="34" charset="0"/>
                <a:cs typeface="Arial" panose="020B0604020202020204" pitchFamily="34" charset="0"/>
              </a:rPr>
              <a:t>It will be divided into three aspects; The Dreaming, the missionaries and modern times.</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The Aboriginal and Torre Strait Islander voice will be heard through art work and quotes.</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Torres Strait Islander people did not have ‘The Dreaming’, they have legends about the </a:t>
            </a:r>
            <a:r>
              <a:rPr lang="en-AU" altLang="en-US" dirty="0" err="1" smtClean="0">
                <a:latin typeface="Arial" panose="020B0604020202020204" pitchFamily="34" charset="0"/>
                <a:cs typeface="Arial" panose="020B0604020202020204" pitchFamily="34" charset="0"/>
              </a:rPr>
              <a:t>Tagai</a:t>
            </a:r>
            <a:r>
              <a:rPr lang="en-AU" altLang="en-US" dirty="0" smtClean="0">
                <a:latin typeface="Arial" panose="020B0604020202020204" pitchFamily="34" charset="0"/>
                <a:cs typeface="Arial" panose="020B0604020202020204" pitchFamily="34" charset="0"/>
              </a:rPr>
              <a:t>.</a:t>
            </a:r>
          </a:p>
          <a:p>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The art work by Annie Young is painted in the </a:t>
            </a:r>
            <a:r>
              <a:rPr lang="en-AU" altLang="en-US" dirty="0" err="1" smtClean="0">
                <a:latin typeface="Arial" panose="020B0604020202020204" pitchFamily="34" charset="0"/>
                <a:cs typeface="Arial" panose="020B0604020202020204" pitchFamily="34" charset="0"/>
              </a:rPr>
              <a:t>Keringke</a:t>
            </a:r>
            <a:r>
              <a:rPr lang="en-AU" altLang="en-US" dirty="0" smtClean="0">
                <a:latin typeface="Arial" panose="020B0604020202020204" pitchFamily="34" charset="0"/>
                <a:cs typeface="Arial" panose="020B0604020202020204" pitchFamily="34" charset="0"/>
              </a:rPr>
              <a:t> Style, found at Santa Teresa (</a:t>
            </a:r>
            <a:r>
              <a:rPr lang="en-AU" altLang="en-US" dirty="0" err="1" smtClean="0">
                <a:latin typeface="Arial" panose="020B0604020202020204" pitchFamily="34" charset="0"/>
                <a:cs typeface="Arial" panose="020B0604020202020204" pitchFamily="34" charset="0"/>
              </a:rPr>
              <a:t>Ltyentye</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Apurte</a:t>
            </a:r>
            <a:r>
              <a:rPr lang="en-AU" altLang="en-US" dirty="0" smtClean="0">
                <a:latin typeface="Arial" panose="020B0604020202020204" pitchFamily="34" charset="0"/>
                <a:cs typeface="Arial" panose="020B0604020202020204" pitchFamily="34" charset="0"/>
              </a:rPr>
              <a:t>) NT.  This art work is hanging at Endeavour College, Mawson Lakes, South Australia.</a:t>
            </a:r>
          </a:p>
          <a:p>
            <a:r>
              <a:rPr lang="en-AU" altLang="en-US" dirty="0" smtClean="0">
                <a:latin typeface="Arial" panose="020B0604020202020204" pitchFamily="34" charset="0"/>
                <a:cs typeface="Arial" panose="020B0604020202020204" pitchFamily="34" charset="0"/>
              </a:rPr>
              <a:t>Annie uses symbols that represent landscape and spirituality.  This artwork was painted to represent the school.  Groups of students meet around  central points, different colours represent different types of people.  All of the groups are linked together to represent the unity of the faith of the school.  Information about Santa Teresa can be found at </a:t>
            </a:r>
          </a:p>
          <a:p>
            <a:r>
              <a:rPr lang="en-AU" altLang="en-US" dirty="0" smtClean="0">
                <a:latin typeface="Arial" panose="020B0604020202020204" pitchFamily="34" charset="0"/>
                <a:cs typeface="Arial" panose="020B0604020202020204" pitchFamily="34" charset="0"/>
              </a:rPr>
              <a:t>http://www.darwin.catholic.org.au/aboriginal-communities/sub-ltyentye-apurte.htm.  Images of art work can be found at http://keringkearts.com.au/artworks/</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a:t>
            </a:fld>
            <a:endParaRPr lang="en-AU"/>
          </a:p>
        </p:txBody>
      </p:sp>
    </p:spTree>
    <p:extLst>
      <p:ext uri="{BB962C8B-B14F-4D97-AF65-F5344CB8AC3E}">
        <p14:creationId xmlns:p14="http://schemas.microsoft.com/office/powerpoint/2010/main" val="7429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Read Aunty Beryl Carmichael’s account of why the stories are told.  Discuss this article in small groups and share insights gained about the importance of the Dreaming.</a:t>
            </a:r>
          </a:p>
          <a:p>
            <a:r>
              <a:rPr lang="en-US" altLang="en-US" b="1" dirty="0" smtClean="0">
                <a:latin typeface="Arial" panose="020B0604020202020204" pitchFamily="34" charset="0"/>
                <a:cs typeface="Arial" panose="020B0604020202020204" pitchFamily="34" charset="0"/>
              </a:rPr>
              <a:t>Why the Stories Are Told </a:t>
            </a:r>
            <a:endParaRPr lang="en-AU" altLang="en-US" b="1" dirty="0" smtClean="0">
              <a:latin typeface="Arial" panose="020B0604020202020204" pitchFamily="34" charset="0"/>
              <a:cs typeface="Arial" panose="020B0604020202020204" pitchFamily="34" charset="0"/>
            </a:endParaRPr>
          </a:p>
          <a:p>
            <a:r>
              <a:rPr lang="en-US" altLang="en-US" b="1" dirty="0" smtClean="0">
                <a:latin typeface="Arial" panose="020B0604020202020204" pitchFamily="34" charset="0"/>
                <a:cs typeface="Arial" panose="020B0604020202020204" pitchFamily="34" charset="0"/>
              </a:rPr>
              <a:t>Aunty Beryl Carmichael </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My name is Beryl Carmichael and my traditional name is </a:t>
            </a:r>
            <a:r>
              <a:rPr lang="en-US" altLang="en-US" dirty="0" err="1" smtClean="0">
                <a:latin typeface="Arial" panose="020B0604020202020204" pitchFamily="34" charset="0"/>
                <a:cs typeface="Arial" panose="020B0604020202020204" pitchFamily="34" charset="0"/>
              </a:rPr>
              <a:t>Yungha-dhu</a:t>
            </a:r>
            <a:r>
              <a:rPr lang="en-US" altLang="en-US" dirty="0" smtClean="0">
                <a:latin typeface="Arial" panose="020B0604020202020204" pitchFamily="34" charset="0"/>
                <a:cs typeface="Arial" panose="020B0604020202020204" pitchFamily="34" charset="0"/>
              </a:rPr>
              <a:t>. </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I belong to the </a:t>
            </a:r>
            <a:r>
              <a:rPr lang="en-US" altLang="en-US" dirty="0" err="1" smtClean="0">
                <a:latin typeface="Arial" panose="020B0604020202020204" pitchFamily="34" charset="0"/>
                <a:cs typeface="Arial" panose="020B0604020202020204" pitchFamily="34" charset="0"/>
              </a:rPr>
              <a:t>Ngiyaampaa</a:t>
            </a:r>
            <a:r>
              <a:rPr lang="en-US" altLang="en-US" dirty="0" smtClean="0">
                <a:latin typeface="Arial" panose="020B0604020202020204" pitchFamily="34" charset="0"/>
                <a:cs typeface="Arial" panose="020B0604020202020204" pitchFamily="34" charset="0"/>
              </a:rPr>
              <a:t> people, come from the </a:t>
            </a:r>
            <a:r>
              <a:rPr lang="en-US" altLang="en-US" dirty="0" err="1" smtClean="0">
                <a:latin typeface="Arial" panose="020B0604020202020204" pitchFamily="34" charset="0"/>
                <a:cs typeface="Arial" panose="020B0604020202020204" pitchFamily="34" charset="0"/>
              </a:rPr>
              <a:t>Ngiyaampaa</a:t>
            </a:r>
            <a:r>
              <a:rPr lang="en-US" altLang="en-US" dirty="0" smtClean="0">
                <a:latin typeface="Arial" panose="020B0604020202020204" pitchFamily="34" charset="0"/>
                <a:cs typeface="Arial" panose="020B0604020202020204" pitchFamily="34" charset="0"/>
              </a:rPr>
              <a:t> nation and the area we're in now belongs to </a:t>
            </a:r>
            <a:r>
              <a:rPr lang="en-US" altLang="en-US" dirty="0" err="1" smtClean="0">
                <a:latin typeface="Arial" panose="020B0604020202020204" pitchFamily="34" charset="0"/>
                <a:cs typeface="Arial" panose="020B0604020202020204" pitchFamily="34" charset="0"/>
              </a:rPr>
              <a:t>Eaglehawk</a:t>
            </a:r>
            <a:r>
              <a:rPr lang="en-US" altLang="en-US" dirty="0" smtClean="0">
                <a:latin typeface="Arial" panose="020B0604020202020204" pitchFamily="34" charset="0"/>
                <a:cs typeface="Arial" panose="020B0604020202020204" pitchFamily="34" charset="0"/>
              </a:rPr>
              <a:t> and Crow. </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I'm a storyteller as well and all the stories have been handed down to me by my people. I am now custodian of about twenty-eight stories. </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The stories are a wonderful and a valuable tool, an education tool in teaching our children. The 'Dreaming' stories as they are referred to today, we didn't know that there was such names for them. Because when the old people would tell the stories, they'd just refer to them as '</a:t>
            </a:r>
            <a:r>
              <a:rPr lang="en-US" altLang="en-US" dirty="0" err="1" smtClean="0">
                <a:latin typeface="Arial" panose="020B0604020202020204" pitchFamily="34" charset="0"/>
                <a:cs typeface="Arial" panose="020B0604020202020204" pitchFamily="34" charset="0"/>
              </a:rPr>
              <a:t>marrathal</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warkan</a:t>
            </a:r>
            <a:r>
              <a:rPr lang="en-US" altLang="en-US" dirty="0" smtClean="0">
                <a:latin typeface="Arial" panose="020B0604020202020204" pitchFamily="34" charset="0"/>
                <a:cs typeface="Arial" panose="020B0604020202020204" pitchFamily="34" charset="0"/>
              </a:rPr>
              <a:t>' which means long, long time ago, when time first began for our people, as people on this land after creation. </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We have various sites around in our country; we call them the birthing places of all our stories. And of course, the stories are embedded with the lore that governs this whole land. The air, the land, the environment, the universe, the stars. </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The stories that we are passing and talking on today, we are hoping that, some way, it will help our people-and our children, our young people in particular-to get a better understanding about the lore that governs our lives today. </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No matter what we do, there is always guidance there for us and the guidance comes through in the stories. And the direction that we are giving to our young people on how we expect them to grow up. How to listen to the old people, but also, never to be disobedient. We must never be disobedient; we must always obey the instructions of our old people and people in authority; always do the right thing; never be greedy; never be a thief and so on. </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So all these little things are embedded in the stories to our children. That's why the stories are so powerful as an education tool when we're teaching our young kids. We must always refer back to the stories because they're the ones that are going to give them the guidance that they need today. </a:t>
            </a:r>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http://www.abc.net.au/tv/makingaustralia/educationextras/episode-four/downloads/MMA_tr4_e.pdf</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Photography, </a:t>
            </a:r>
            <a:r>
              <a:rPr lang="en-AU" altLang="en-US" dirty="0" err="1" smtClean="0">
                <a:latin typeface="Arial" panose="020B0604020202020204" pitchFamily="34" charset="0"/>
                <a:cs typeface="Arial" panose="020B0604020202020204" pitchFamily="34" charset="0"/>
              </a:rPr>
              <a:t>Tjulbruke</a:t>
            </a:r>
            <a:r>
              <a:rPr lang="en-AU" altLang="en-US" dirty="0" smtClean="0">
                <a:latin typeface="Arial" panose="020B0604020202020204" pitchFamily="34" charset="0"/>
                <a:cs typeface="Arial" panose="020B0604020202020204" pitchFamily="34" charset="0"/>
              </a:rPr>
              <a:t> Dreaming, Kaurna, Moana Beach.  Copyright Christine Reid</a:t>
            </a:r>
          </a:p>
          <a:p>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10</a:t>
            </a:fld>
            <a:endParaRPr lang="en-AU"/>
          </a:p>
        </p:txBody>
      </p:sp>
    </p:spTree>
    <p:extLst>
      <p:ext uri="{BB962C8B-B14F-4D97-AF65-F5344CB8AC3E}">
        <p14:creationId xmlns:p14="http://schemas.microsoft.com/office/powerpoint/2010/main" val="1222490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err="1" smtClean="0">
                <a:latin typeface="Arial" panose="020B0604020202020204" pitchFamily="34" charset="0"/>
                <a:cs typeface="Arial" panose="020B0604020202020204" pitchFamily="34" charset="0"/>
              </a:rPr>
              <a:t>Tagai</a:t>
            </a:r>
            <a:r>
              <a:rPr lang="en-AU" altLang="en-US" dirty="0" smtClean="0">
                <a:latin typeface="Arial" panose="020B0604020202020204" pitchFamily="34" charset="0"/>
                <a:cs typeface="Arial" panose="020B0604020202020204" pitchFamily="34" charset="0"/>
              </a:rPr>
              <a:t> Creation Story</a:t>
            </a:r>
          </a:p>
          <a:p>
            <a:r>
              <a:rPr lang="en-AU" altLang="en-US" dirty="0" smtClean="0">
                <a:latin typeface="Arial" panose="020B0604020202020204" pitchFamily="34" charset="0"/>
                <a:cs typeface="Arial" panose="020B0604020202020204" pitchFamily="34" charset="0"/>
              </a:rPr>
              <a:t>One </a:t>
            </a:r>
            <a:r>
              <a:rPr lang="en-AU" altLang="en-US" dirty="0" err="1" smtClean="0">
                <a:latin typeface="Arial" panose="020B0604020202020204" pitchFamily="34" charset="0"/>
                <a:cs typeface="Arial" panose="020B0604020202020204" pitchFamily="34" charset="0"/>
              </a:rPr>
              <a:t>Tagai</a:t>
            </a:r>
            <a:r>
              <a:rPr lang="en-AU" altLang="en-US" dirty="0" smtClean="0">
                <a:latin typeface="Arial" panose="020B0604020202020204" pitchFamily="34" charset="0"/>
                <a:cs typeface="Arial" panose="020B0604020202020204" pitchFamily="34" charset="0"/>
              </a:rPr>
              <a:t> story depicts the </a:t>
            </a:r>
            <a:r>
              <a:rPr lang="en-AU" altLang="en-US" dirty="0" err="1" smtClean="0">
                <a:latin typeface="Arial" panose="020B0604020202020204" pitchFamily="34" charset="0"/>
                <a:cs typeface="Arial" panose="020B0604020202020204" pitchFamily="34" charset="0"/>
              </a:rPr>
              <a:t>Tagai</a:t>
            </a:r>
            <a:r>
              <a:rPr lang="en-AU" altLang="en-US" dirty="0" smtClean="0">
                <a:latin typeface="Arial" panose="020B0604020202020204" pitchFamily="34" charset="0"/>
                <a:cs typeface="Arial" panose="020B0604020202020204" pitchFamily="34" charset="0"/>
              </a:rPr>
              <a:t> as a man standing in a canoe. In his left hand, he holds a fishing spear, representing the Southern Cross. In his right hand, he holds a </a:t>
            </a:r>
            <a:r>
              <a:rPr lang="en-AU" altLang="en-US" i="1" dirty="0" err="1" smtClean="0">
                <a:latin typeface="Arial" panose="020B0604020202020204" pitchFamily="34" charset="0"/>
                <a:cs typeface="Arial" panose="020B0604020202020204" pitchFamily="34" charset="0"/>
              </a:rPr>
              <a:t>sorbi</a:t>
            </a:r>
            <a:r>
              <a:rPr lang="en-AU" altLang="en-US" dirty="0" smtClean="0">
                <a:latin typeface="Arial" panose="020B0604020202020204" pitchFamily="34" charset="0"/>
                <a:cs typeface="Arial" panose="020B0604020202020204" pitchFamily="34" charset="0"/>
              </a:rPr>
              <a:t> (a red fruit). In this story, the </a:t>
            </a:r>
            <a:r>
              <a:rPr lang="en-AU" altLang="en-US" dirty="0" err="1" smtClean="0">
                <a:latin typeface="Arial" panose="020B0604020202020204" pitchFamily="34" charset="0"/>
                <a:cs typeface="Arial" panose="020B0604020202020204" pitchFamily="34" charset="0"/>
              </a:rPr>
              <a:t>Tagai</a:t>
            </a:r>
            <a:r>
              <a:rPr lang="en-AU" altLang="en-US" dirty="0" smtClean="0">
                <a:latin typeface="Arial" panose="020B0604020202020204" pitchFamily="34" charset="0"/>
                <a:cs typeface="Arial" panose="020B0604020202020204" pitchFamily="34" charset="0"/>
              </a:rPr>
              <a:t> and his crew of 12 are preparing for a journey. But before the journey begins, the crew consume all the food and drink they planned to take. So the </a:t>
            </a:r>
            <a:r>
              <a:rPr lang="en-AU" altLang="en-US" dirty="0" err="1" smtClean="0">
                <a:latin typeface="Arial" panose="020B0604020202020204" pitchFamily="34" charset="0"/>
                <a:cs typeface="Arial" panose="020B0604020202020204" pitchFamily="34" charset="0"/>
              </a:rPr>
              <a:t>Tagai</a:t>
            </a:r>
            <a:r>
              <a:rPr lang="en-AU" altLang="en-US" dirty="0" smtClean="0">
                <a:latin typeface="Arial" panose="020B0604020202020204" pitchFamily="34" charset="0"/>
                <a:cs typeface="Arial" panose="020B0604020202020204" pitchFamily="34" charset="0"/>
              </a:rPr>
              <a:t> strung the crew together in two groups of six and cast them into the sea, where their images became star patterns in the sky. These patterns can be seen in the star constellations of Pleiades and Orion.</a:t>
            </a:r>
          </a:p>
          <a:p>
            <a:r>
              <a:rPr lang="en-AU" altLang="en-US" dirty="0" smtClean="0">
                <a:latin typeface="Arial" panose="020B0604020202020204" pitchFamily="34" charset="0"/>
                <a:cs typeface="Arial" panose="020B0604020202020204" pitchFamily="34" charset="0"/>
              </a:rPr>
              <a:t>See more at: http://australianmuseum.net.au/indigenous-australia-spirituality#sthash.82q1mzkM.dpuf</a:t>
            </a:r>
          </a:p>
          <a:p>
            <a:endParaRPr lang="en-AU" altLang="en-US" dirty="0" smtClean="0">
              <a:latin typeface="Arial" panose="020B0604020202020204" pitchFamily="34" charset="0"/>
              <a:cs typeface="Arial" panose="020B0604020202020204" pitchFamily="34" charset="0"/>
            </a:endParaRPr>
          </a:p>
          <a:p>
            <a:r>
              <a:rPr lang="en-AU" altLang="en-US" dirty="0" err="1" smtClean="0">
                <a:latin typeface="Arial" panose="020B0604020202020204" pitchFamily="34" charset="0"/>
                <a:cs typeface="Arial" panose="020B0604020202020204" pitchFamily="34" charset="0"/>
              </a:rPr>
              <a:t>Tagai</a:t>
            </a:r>
            <a:r>
              <a:rPr lang="en-AU" altLang="en-US" dirty="0" smtClean="0">
                <a:latin typeface="Arial" panose="020B0604020202020204" pitchFamily="34" charset="0"/>
                <a:cs typeface="Arial" panose="020B0604020202020204" pitchFamily="34" charset="0"/>
              </a:rPr>
              <a:t> – a warrior of the Torres Strait: http://aboriginalastronomy.blogspot.com.au/2012/01/tagai-warrior-from-torres-strait.html</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http://www.nfsa.gov.au/digitallearning/mabo/info/tagaiMyth.htm</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11</a:t>
            </a:fld>
            <a:endParaRPr lang="en-AU"/>
          </a:p>
        </p:txBody>
      </p:sp>
    </p:spTree>
    <p:extLst>
      <p:ext uri="{BB962C8B-B14F-4D97-AF65-F5344CB8AC3E}">
        <p14:creationId xmlns:p14="http://schemas.microsoft.com/office/powerpoint/2010/main" val="180054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next series of slides provide information about the coming of missionaries and the effect that this had on Aboriginal people.</a:t>
            </a:r>
          </a:p>
          <a:p>
            <a:r>
              <a:rPr lang="en-AU" altLang="en-US" dirty="0" smtClean="0">
                <a:latin typeface="Arial" panose="020B0604020202020204" pitchFamily="34" charset="0"/>
                <a:cs typeface="Arial" panose="020B0604020202020204" pitchFamily="34" charset="0"/>
              </a:rPr>
              <a:t>There was a two fold reason; firstly to convert Aboriginal people to Christianity and secondly to protect Aboriginal people from the bloodshed and racial violence that was prevalent.</a:t>
            </a:r>
          </a:p>
          <a:p>
            <a:r>
              <a:rPr lang="en-AU" altLang="en-US" dirty="0" smtClean="0">
                <a:latin typeface="Arial" panose="020B0604020202020204" pitchFamily="34" charset="0"/>
                <a:cs typeface="Arial" panose="020B0604020202020204" pitchFamily="34" charset="0"/>
              </a:rPr>
              <a:t>The missions varied considerable in the way they treated Aboriginal people, from paternalism to gaining insights of Aboriginal culture.</a:t>
            </a:r>
          </a:p>
          <a:p>
            <a:r>
              <a:rPr lang="en-AU" altLang="en-US" dirty="0" smtClean="0">
                <a:latin typeface="Arial" panose="020B0604020202020204" pitchFamily="34" charset="0"/>
                <a:cs typeface="Arial" panose="020B0604020202020204" pitchFamily="34" charset="0"/>
              </a:rPr>
              <a:t>The word 'mission' is used in Aboriginal English to refer both to church missions and government-run reserves. </a:t>
            </a:r>
          </a:p>
          <a:p>
            <a:r>
              <a:rPr lang="en-AU" altLang="en-US" dirty="0" smtClean="0">
                <a:latin typeface="Arial" panose="020B0604020202020204" pitchFamily="34" charset="0"/>
                <a:cs typeface="Arial" panose="020B0604020202020204" pitchFamily="34" charset="0"/>
              </a:rPr>
              <a:t>Hollywood Mission was government-run.   This website provides personal information from an Aboriginal man who lived in a government run mission: http://www.nma.gov.au/exhibitions/from_little_things_big_things_grow/behind_the_scenes/memories_of_mission_life  </a:t>
            </a:r>
          </a:p>
          <a:p>
            <a:r>
              <a:rPr lang="en-AU" altLang="en-US" dirty="0" smtClean="0">
                <a:latin typeface="Arial" panose="020B0604020202020204" pitchFamily="34" charset="0"/>
                <a:cs typeface="Arial" panose="020B0604020202020204" pitchFamily="34" charset="0"/>
              </a:rPr>
              <a:t> </a:t>
            </a:r>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12</a:t>
            </a:fld>
            <a:endParaRPr lang="en-AU"/>
          </a:p>
        </p:txBody>
      </p:sp>
    </p:spTree>
    <p:extLst>
      <p:ext uri="{BB962C8B-B14F-4D97-AF65-F5344CB8AC3E}">
        <p14:creationId xmlns:p14="http://schemas.microsoft.com/office/powerpoint/2010/main" val="192959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Jessie Mitchell makes the following statement:</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“Missionaries came to Australia as a result of humanitarian movements in England, which had been started to combat slavery, but also began with concern about conditions of indigenous people throughout the Empire. So what you get in missionary accounts is a great deal of paternalism, contempt or fear of aspects of indigenous culture, but also a lot of anger and distress and violence and poverty that was happening as a result of colonialism.”  http://www.abc.net.au/radionational/programs/ark/missions-to-aborigines/3428910#transcript</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Read this statement and discuss the pros and cons of missionaries and their influence on the Indigenous population of Australia.</a:t>
            </a:r>
          </a:p>
          <a:p>
            <a:r>
              <a:rPr lang="en-AU" altLang="en-US" dirty="0" smtClean="0">
                <a:latin typeface="Arial" panose="020B0604020202020204" pitchFamily="34" charset="0"/>
                <a:cs typeface="Arial" panose="020B0604020202020204" pitchFamily="34" charset="0"/>
              </a:rPr>
              <a:t>The article provides some very interesting insights and is worth reading.</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“Most Aboriginal peoples voluntarily moved to the missions and reserves, as they had already lost their land, hunting grounds and water sources. By moving to a mission, they were protected by the missionaries and received food and clothing. Some Aboriginal people left their family and clan to live on a mission, leaving the elderly people and children to look after themselves. This created a further breakdown of traditional Indigenous society.</a:t>
            </a:r>
          </a:p>
          <a:p>
            <a:r>
              <a:rPr lang="en-AU" altLang="en-US" dirty="0" smtClean="0">
                <a:latin typeface="Arial" panose="020B0604020202020204" pitchFamily="34" charset="0"/>
                <a:cs typeface="Arial" panose="020B0604020202020204" pitchFamily="34" charset="0"/>
              </a:rPr>
              <a:t>Missions did save many groups of Aboriginal peoples who may otherwise have died from racial abuse, conflict, and starvation; but there was a price to pay. The Aboriginal peoples living on missions were forbidden to speak traditional languages or take part in traditional ceremonies and other cultural practices. Men, women and children were also often segregated on the missions so that the children could be taught the Christian way of life without the interference of the elders and other adults. This meant that traditional knowledge and beliefs were lost, as they were not being communicated to the young generation. </a:t>
            </a:r>
          </a:p>
          <a:p>
            <a:r>
              <a:rPr lang="en-AU" altLang="en-US" dirty="0" smtClean="0">
                <a:latin typeface="Arial" panose="020B0604020202020204" pitchFamily="34" charset="0"/>
                <a:cs typeface="Arial" panose="020B0604020202020204" pitchFamily="34" charset="0"/>
              </a:rPr>
              <a:t>The British settlers and the missionaries had no respect for Indigenous laws, life and spiritual beliefs. The Aboriginal peoples that survived the impact of European diseases, frontier wars, racial abuse and dispossession were often put on reserves or missions where they lost the freedom to practice their traditional way of life and culture. The Aboriginal peoples were trapped between European society and their traditional way of life. They were meant to assimilate into the European Australian culture and society, but were not given any rights or respect. Even today, the Indigenous peoples are still fighting for rights and respect from the government and from many Australian people.”</a:t>
            </a:r>
          </a:p>
          <a:p>
            <a:r>
              <a:rPr lang="en-AU" altLang="en-US" dirty="0" smtClean="0">
                <a:latin typeface="Arial" panose="020B0604020202020204" pitchFamily="34" charset="0"/>
                <a:cs typeface="Arial" panose="020B0604020202020204" pitchFamily="34" charset="0"/>
              </a:rPr>
              <a:t>Additional information can be found at http://www.skwirk.com/p-c_s-14_u-179_t-525_c-1963/managing-the-missions-and-segregation/nsw/managing-the-missions-and-segregation/aboriginal-colonisation-and-contact/settlement-1788-1850</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Photograph of the sculpture situated at the </a:t>
            </a:r>
            <a:r>
              <a:rPr lang="en-AU" altLang="en-US" dirty="0" err="1" smtClean="0">
                <a:latin typeface="Arial" panose="020B0604020202020204" pitchFamily="34" charset="0"/>
                <a:cs typeface="Arial" panose="020B0604020202020204" pitchFamily="34" charset="0"/>
              </a:rPr>
              <a:t>Piltowodli</a:t>
            </a:r>
            <a:r>
              <a:rPr lang="en-AU" altLang="en-US" dirty="0" smtClean="0">
                <a:latin typeface="Arial" panose="020B0604020202020204" pitchFamily="34" charset="0"/>
                <a:cs typeface="Arial" panose="020B0604020202020204" pitchFamily="34" charset="0"/>
              </a:rPr>
              <a:t> site, North Adelaide, copyright Christine Reid</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13</a:t>
            </a:fld>
            <a:endParaRPr lang="en-AU"/>
          </a:p>
        </p:txBody>
      </p:sp>
    </p:spTree>
    <p:extLst>
      <p:ext uri="{BB962C8B-B14F-4D97-AF65-F5344CB8AC3E}">
        <p14:creationId xmlns:p14="http://schemas.microsoft.com/office/powerpoint/2010/main" val="2935365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smtClean="0"/>
              <a:t>Consider the two quotes on this slide and the information written below.  Discuss the implications of what is quoted.</a:t>
            </a:r>
          </a:p>
          <a:p>
            <a:pPr>
              <a:defRPr/>
            </a:pPr>
            <a:endParaRPr lang="en-AU" dirty="0" smtClean="0"/>
          </a:p>
          <a:p>
            <a:pPr>
              <a:defRPr/>
            </a:pPr>
            <a:r>
              <a:rPr lang="en-AU" dirty="0" smtClean="0"/>
              <a:t>Harris in is book ‘One Blood’ argues that the missionaries had a very difficult time as the ‘Christianity’ they taught in the missions did not match the ‘Christianity’ that was being witnessed outside of the missions or in the life of the missionaries.</a:t>
            </a:r>
          </a:p>
          <a:p>
            <a:pPr>
              <a:defRPr/>
            </a:pPr>
            <a:r>
              <a:rPr lang="en-AU" dirty="0" smtClean="0"/>
              <a:t>The three key factors according to Harris were:</a:t>
            </a:r>
          </a:p>
          <a:p>
            <a:pPr marL="171450" indent="-171450">
              <a:buFont typeface="Arial" panose="020B0604020202020204" pitchFamily="34" charset="0"/>
              <a:buChar char="•"/>
              <a:defRPr/>
            </a:pPr>
            <a:r>
              <a:rPr lang="en-AU" dirty="0" smtClean="0"/>
              <a:t>”the low view of Indigenous society and culture  </a:t>
            </a:r>
          </a:p>
          <a:p>
            <a:pPr marL="171450" indent="-171450">
              <a:buFont typeface="Arial" panose="020B0604020202020204" pitchFamily="34" charset="0"/>
              <a:buChar char="•"/>
              <a:defRPr/>
            </a:pPr>
            <a:r>
              <a:rPr lang="en-AU" dirty="0" smtClean="0"/>
              <a:t>the brutal or immoral treatment of Indigenous people by many settlers</a:t>
            </a:r>
          </a:p>
          <a:p>
            <a:pPr marL="171450" indent="-171450">
              <a:buFont typeface="Arial" panose="020B0604020202020204" pitchFamily="34" charset="0"/>
              <a:buChar char="•"/>
              <a:defRPr/>
            </a:pPr>
            <a:r>
              <a:rPr lang="en-AU" dirty="0" smtClean="0"/>
              <a:t>the gross contradictions between Christian values and the lifestyle of colonial white society. (pg.44)</a:t>
            </a:r>
          </a:p>
          <a:p>
            <a:pPr>
              <a:defRPr/>
            </a:pPr>
            <a:r>
              <a:rPr lang="en-AU" dirty="0" smtClean="0"/>
              <a:t>This, along with the early missionaries’ failure to distinguish between the gospel and what they considered “civilisation”, European culture, seriously undermined their efforts to communicate Christ’s love to Aboriginal peoples.”</a:t>
            </a:r>
          </a:p>
          <a:p>
            <a:pPr>
              <a:defRPr/>
            </a:pPr>
            <a:r>
              <a:rPr lang="en-AU" dirty="0" smtClean="0"/>
              <a:t>Despite their flawed approach, Harris credits the early missionaries for their adamant belief in the essential humanity of Indigenous people. </a:t>
            </a:r>
          </a:p>
          <a:p>
            <a:pPr>
              <a:defRPr/>
            </a:pPr>
            <a:r>
              <a:rPr lang="en-AU" b="1" i="1" dirty="0" smtClean="0"/>
              <a:t>“It is unfair to criticise these missionaries for being negative towards Aboriginal culture”</a:t>
            </a:r>
            <a:r>
              <a:rPr lang="en-AU" b="1" dirty="0" smtClean="0"/>
              <a:t>, he notes, </a:t>
            </a:r>
            <a:r>
              <a:rPr lang="en-AU" b="1" i="1" dirty="0" smtClean="0"/>
              <a:t>“while outside the missions Aboriginal people were being shot, tortured and sexually exploited by those who would deny them their very humanity.”</a:t>
            </a:r>
            <a:r>
              <a:rPr lang="en-AU" dirty="0" smtClean="0"/>
              <a:t> (pg.137) </a:t>
            </a:r>
          </a:p>
          <a:p>
            <a:pPr>
              <a:defRPr/>
            </a:pPr>
            <a:endParaRPr lang="en-AU" dirty="0" smtClean="0"/>
          </a:p>
          <a:p>
            <a:pPr>
              <a:defRPr/>
            </a:pPr>
            <a:r>
              <a:rPr lang="en-AU" dirty="0" smtClean="0"/>
              <a:t>Harris, J. 2013, One Blood (electronic resource): 200 Years of Aboriginal Encounter with Christianity, cover illustration by Sally Morgan</a:t>
            </a:r>
          </a:p>
          <a:p>
            <a:pPr>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14</a:t>
            </a:fld>
            <a:endParaRPr lang="en-AU"/>
          </a:p>
        </p:txBody>
      </p:sp>
    </p:spTree>
    <p:extLst>
      <p:ext uri="{BB962C8B-B14F-4D97-AF65-F5344CB8AC3E}">
        <p14:creationId xmlns:p14="http://schemas.microsoft.com/office/powerpoint/2010/main" val="1499810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Coming of the Light’ ceremony celebrates the arrival of Christianity to the Torres Strait.  Additional information can be found at http://www.southbank.qm.qld.gov.au/Events+and+Exhibitions/Exhibitions/Permanent/Dandiiri+Maiwar/Torres+Strait+Islander+resilience/Coming+of+the+light#.VSsNYPmUeSo</a:t>
            </a:r>
          </a:p>
          <a:p>
            <a:r>
              <a:rPr lang="en-AU" altLang="en-US" dirty="0" smtClean="0">
                <a:latin typeface="Arial" panose="020B0604020202020204" pitchFamily="34" charset="0"/>
                <a:cs typeface="Arial" panose="020B0604020202020204" pitchFamily="34" charset="0"/>
              </a:rPr>
              <a:t>http://www.australiangeographic.com.au/blogs/ag-blog/2011/12/torres-strait-islands-coming-of-the-light/</a:t>
            </a:r>
          </a:p>
          <a:p>
            <a:r>
              <a:rPr lang="en-AU" altLang="en-US" dirty="0" smtClean="0">
                <a:latin typeface="Arial" panose="020B0604020202020204" pitchFamily="34" charset="0"/>
                <a:cs typeface="Arial" panose="020B0604020202020204" pitchFamily="34" charset="0"/>
              </a:rPr>
              <a:t>https://www.youtube.com/watch?v=koOmJUUKlSs</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15</a:t>
            </a:fld>
            <a:endParaRPr lang="en-AU"/>
          </a:p>
        </p:txBody>
      </p:sp>
    </p:spTree>
    <p:extLst>
      <p:ext uri="{BB962C8B-B14F-4D97-AF65-F5344CB8AC3E}">
        <p14:creationId xmlns:p14="http://schemas.microsoft.com/office/powerpoint/2010/main" val="255822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German Lutheran and Moravian missionaries played an integral part in the lives of Aboriginal Australians.  Of the 16 missions up to 1850, 8 were staffed by German speaking missionaries.</a:t>
            </a:r>
          </a:p>
          <a:p>
            <a:r>
              <a:rPr lang="en-AU" altLang="en-US" dirty="0" smtClean="0">
                <a:latin typeface="Arial" panose="020B0604020202020204" pitchFamily="34" charset="0"/>
                <a:cs typeface="Arial" panose="020B0604020202020204" pitchFamily="34" charset="0"/>
              </a:rPr>
              <a:t>Griffith University has researched this area of Australia’s history, information can be found at http://missionaries.griffith.edu.au/  </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hlinkClick r:id="rId3"/>
              </a:rPr>
              <a:t>http://en.wikipedia.org/wiki/Category:Australian_Aboriginal_missions</a:t>
            </a:r>
            <a:r>
              <a:rPr lang="en-AU" altLang="en-US" dirty="0" smtClean="0">
                <a:latin typeface="Arial" panose="020B0604020202020204" pitchFamily="34" charset="0"/>
                <a:cs typeface="Arial" panose="020B0604020202020204" pitchFamily="34" charset="0"/>
              </a:rPr>
              <a:t>  provides a list of Aboriginal missions in Australia.</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16</a:t>
            </a:fld>
            <a:endParaRPr lang="en-AU"/>
          </a:p>
        </p:txBody>
      </p:sp>
    </p:spTree>
    <p:extLst>
      <p:ext uri="{BB962C8B-B14F-4D97-AF65-F5344CB8AC3E}">
        <p14:creationId xmlns:p14="http://schemas.microsoft.com/office/powerpoint/2010/main" val="72661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Wellington Valley Mission was a Church Missionary Society mission with a Lutheran Minister as a missionary.</a:t>
            </a:r>
          </a:p>
          <a:p>
            <a:r>
              <a:rPr lang="en-AU" altLang="en-US" dirty="0" smtClean="0">
                <a:latin typeface="Arial" panose="020B0604020202020204" pitchFamily="34" charset="0"/>
                <a:cs typeface="Arial" panose="020B0604020202020204" pitchFamily="34" charset="0"/>
              </a:rPr>
              <a:t>This mission was not successful, a long drought, arguments, </a:t>
            </a:r>
            <a:r>
              <a:rPr lang="en-AU" altLang="en-US" dirty="0" err="1" smtClean="0">
                <a:latin typeface="Arial" panose="020B0604020202020204" pitchFamily="34" charset="0"/>
                <a:cs typeface="Arial" panose="020B0604020202020204" pitchFamily="34" charset="0"/>
              </a:rPr>
              <a:t>misdealings</a:t>
            </a:r>
            <a:r>
              <a:rPr lang="en-AU" altLang="en-US" dirty="0" smtClean="0">
                <a:latin typeface="Arial" panose="020B0604020202020204" pitchFamily="34" charset="0"/>
                <a:cs typeface="Arial" panose="020B0604020202020204" pitchFamily="34" charset="0"/>
              </a:rPr>
              <a:t> all resulted in the mission closing in 1842.</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http://missionaries.griffith.edu.au/  </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17</a:t>
            </a:fld>
            <a:endParaRPr lang="en-AU"/>
          </a:p>
        </p:txBody>
      </p:sp>
    </p:spTree>
    <p:extLst>
      <p:ext uri="{BB962C8B-B14F-4D97-AF65-F5344CB8AC3E}">
        <p14:creationId xmlns:p14="http://schemas.microsoft.com/office/powerpoint/2010/main" val="612851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Other missionaries to arrive were Peter </a:t>
            </a:r>
            <a:r>
              <a:rPr lang="en-AU" altLang="en-US" dirty="0" err="1" smtClean="0">
                <a:latin typeface="Arial" panose="020B0604020202020204" pitchFamily="34" charset="0"/>
                <a:cs typeface="Arial" panose="020B0604020202020204" pitchFamily="34" charset="0"/>
              </a:rPr>
              <a:t>Niquet</a:t>
            </a:r>
            <a:r>
              <a:rPr lang="en-AU" altLang="en-US" dirty="0" smtClean="0">
                <a:latin typeface="Arial" panose="020B0604020202020204" pitchFamily="34" charset="0"/>
                <a:cs typeface="Arial" panose="020B0604020202020204" pitchFamily="34" charset="0"/>
              </a:rPr>
              <a:t>, mason; August Rode, cabinet maker; Johann Leopold </a:t>
            </a:r>
            <a:r>
              <a:rPr lang="en-AU" altLang="en-US" dirty="0" err="1" smtClean="0">
                <a:latin typeface="Arial" panose="020B0604020202020204" pitchFamily="34" charset="0"/>
                <a:cs typeface="Arial" panose="020B0604020202020204" pitchFamily="34" charset="0"/>
              </a:rPr>
              <a:t>Zillmann</a:t>
            </a:r>
            <a:r>
              <a:rPr lang="en-AU" altLang="en-US" dirty="0" smtClean="0">
                <a:latin typeface="Arial" panose="020B0604020202020204" pitchFamily="34" charset="0"/>
                <a:cs typeface="Arial" panose="020B0604020202020204" pitchFamily="34" charset="0"/>
              </a:rPr>
              <a:t>, blacksmith; Gottfried </a:t>
            </a:r>
            <a:r>
              <a:rPr lang="en-AU" altLang="en-US" dirty="0" err="1" smtClean="0">
                <a:latin typeface="Arial" panose="020B0604020202020204" pitchFamily="34" charset="0"/>
                <a:cs typeface="Arial" panose="020B0604020202020204" pitchFamily="34" charset="0"/>
              </a:rPr>
              <a:t>Hausmann</a:t>
            </a:r>
            <a:r>
              <a:rPr lang="en-AU" altLang="en-US" dirty="0" smtClean="0">
                <a:latin typeface="Arial" panose="020B0604020202020204" pitchFamily="34" charset="0"/>
                <a:cs typeface="Arial" panose="020B0604020202020204" pitchFamily="34" charset="0"/>
              </a:rPr>
              <a:t>, farmer; Wilhelm Hartenstein, weaver, Carl Theodor Franz, tailor; Gottfried Wagner, shoemaker, August Albrecht, shoemaker and Ludwig Doge, gardener.</a:t>
            </a:r>
          </a:p>
          <a:p>
            <a:r>
              <a:rPr lang="en-AU" altLang="en-US" dirty="0" smtClean="0">
                <a:latin typeface="Arial" panose="020B0604020202020204" pitchFamily="34" charset="0"/>
                <a:cs typeface="Arial" panose="020B0604020202020204" pitchFamily="34" charset="0"/>
              </a:rPr>
              <a:t>An additional two more missionaries arrive in 1844; Carl Friedrich </a:t>
            </a:r>
            <a:r>
              <a:rPr lang="en-AU" altLang="en-US" dirty="0" err="1" smtClean="0">
                <a:latin typeface="Arial" panose="020B0604020202020204" pitchFamily="34" charset="0"/>
                <a:cs typeface="Arial" panose="020B0604020202020204" pitchFamily="34" charset="0"/>
              </a:rPr>
              <a:t>Gerler</a:t>
            </a:r>
            <a:r>
              <a:rPr lang="en-AU" altLang="en-US" dirty="0" smtClean="0">
                <a:latin typeface="Arial" panose="020B0604020202020204" pitchFamily="34" charset="0"/>
                <a:cs typeface="Arial" panose="020B0604020202020204" pitchFamily="34" charset="0"/>
              </a:rPr>
              <a:t> and J.W. </a:t>
            </a:r>
            <a:r>
              <a:rPr lang="en-AU" altLang="en-US" dirty="0" err="1" smtClean="0">
                <a:latin typeface="Arial" panose="020B0604020202020204" pitchFamily="34" charset="0"/>
                <a:cs typeface="Arial" panose="020B0604020202020204" pitchFamily="34" charset="0"/>
              </a:rPr>
              <a:t>Gericke</a:t>
            </a:r>
            <a:r>
              <a:rPr lang="en-AU" altLang="en-US" dirty="0" smtClean="0">
                <a:latin typeface="Arial" panose="020B0604020202020204" pitchFamily="34" charset="0"/>
                <a:cs typeface="Arial" panose="020B0604020202020204" pitchFamily="34" charset="0"/>
              </a:rPr>
              <a:t>.</a:t>
            </a:r>
          </a:p>
          <a:p>
            <a:r>
              <a:rPr lang="en-AU" altLang="en-US" dirty="0" smtClean="0">
                <a:latin typeface="Arial" panose="020B0604020202020204" pitchFamily="34" charset="0"/>
                <a:cs typeface="Arial" panose="020B0604020202020204" pitchFamily="34" charset="0"/>
              </a:rPr>
              <a:t>Initially the local Aboriginal people attended the services, built dwellings and dug gardens.  Interest gradually waned and thefts occurred in the gardens.  The missionaries did not retaliate for the stealing.</a:t>
            </a:r>
          </a:p>
          <a:p>
            <a:r>
              <a:rPr lang="en-AU" altLang="en-US" dirty="0" smtClean="0">
                <a:latin typeface="Arial" panose="020B0604020202020204" pitchFamily="34" charset="0"/>
                <a:cs typeface="Arial" panose="020B0604020202020204" pitchFamily="34" charset="0"/>
              </a:rPr>
              <a:t>By 1843, it was becoming apparent that the mission was in trouble and the missionaries were advised to move to a new site if they wanted to continue to receive funding.</a:t>
            </a:r>
          </a:p>
          <a:p>
            <a:r>
              <a:rPr lang="en-AU" altLang="en-US" dirty="0" smtClean="0">
                <a:latin typeface="Arial" panose="020B0604020202020204" pitchFamily="34" charset="0"/>
                <a:cs typeface="Arial" panose="020B0604020202020204" pitchFamily="34" charset="0"/>
              </a:rPr>
              <a:t>Despite the failure of the missionaries to convert the local Aboriginal people to Christianity they did establish a settlement and had a strong effect on the social character of the colony that developed after the closure of the mission.</a:t>
            </a:r>
          </a:p>
          <a:p>
            <a:r>
              <a:rPr lang="en-AU" altLang="en-US" dirty="0" smtClean="0">
                <a:latin typeface="Arial" panose="020B0604020202020204" pitchFamily="34" charset="0"/>
                <a:cs typeface="Arial" panose="020B0604020202020204" pitchFamily="34" charset="0"/>
              </a:rPr>
              <a:t>Many roads and landmarks in North Brisbane are named after the missionaries.</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http://missionaries.griffith.edu.au/  </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18</a:t>
            </a:fld>
            <a:endParaRPr lang="en-AU"/>
          </a:p>
        </p:txBody>
      </p:sp>
    </p:spTree>
    <p:extLst>
      <p:ext uri="{BB962C8B-B14F-4D97-AF65-F5344CB8AC3E}">
        <p14:creationId xmlns:p14="http://schemas.microsoft.com/office/powerpoint/2010/main" val="336286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Information about </a:t>
            </a:r>
            <a:r>
              <a:rPr lang="en-AU" altLang="en-US" dirty="0" err="1" smtClean="0">
                <a:latin typeface="Arial" panose="020B0604020202020204" pitchFamily="34" charset="0"/>
                <a:cs typeface="Arial" panose="020B0604020202020204" pitchFamily="34" charset="0"/>
              </a:rPr>
              <a:t>Schürmann</a:t>
            </a:r>
            <a:r>
              <a:rPr lang="en-AU" altLang="en-US" dirty="0" smtClean="0">
                <a:latin typeface="Arial" panose="020B0604020202020204" pitchFamily="34" charset="0"/>
                <a:cs typeface="Arial" panose="020B0604020202020204" pitchFamily="34" charset="0"/>
              </a:rPr>
              <a:t> and </a:t>
            </a:r>
            <a:r>
              <a:rPr lang="en-AU" altLang="en-US" dirty="0" err="1" smtClean="0">
                <a:latin typeface="Arial" panose="020B0604020202020204" pitchFamily="34" charset="0"/>
                <a:cs typeface="Arial" panose="020B0604020202020204" pitchFamily="34" charset="0"/>
              </a:rPr>
              <a:t>Teichelmann</a:t>
            </a:r>
            <a:r>
              <a:rPr lang="en-AU" altLang="en-US" dirty="0" smtClean="0">
                <a:latin typeface="Arial" panose="020B0604020202020204" pitchFamily="34" charset="0"/>
                <a:cs typeface="Arial" panose="020B0604020202020204" pitchFamily="34" charset="0"/>
              </a:rPr>
              <a:t> can be found at these sites: </a:t>
            </a:r>
          </a:p>
          <a:p>
            <a:r>
              <a:rPr lang="en-AU" altLang="en-US" dirty="0" smtClean="0">
                <a:latin typeface="Arial" panose="020B0604020202020204" pitchFamily="34" charset="0"/>
                <a:cs typeface="Arial" panose="020B0604020202020204" pitchFamily="34" charset="0"/>
              </a:rPr>
              <a:t>http://adb.anu.edu.au/biography/teichelmann-christian-gottlieb-13213</a:t>
            </a:r>
          </a:p>
          <a:p>
            <a:r>
              <a:rPr lang="en-AU" altLang="en-US" dirty="0" smtClean="0">
                <a:latin typeface="Arial" panose="020B0604020202020204" pitchFamily="34" charset="0"/>
                <a:cs typeface="Arial" panose="020B0604020202020204" pitchFamily="34" charset="0"/>
              </a:rPr>
              <a:t>http://adb.anu.edu.au/biography/schurmann-clamor-wilhelm-13284</a:t>
            </a:r>
          </a:p>
          <a:p>
            <a:r>
              <a:rPr lang="en-AU" altLang="en-US" dirty="0" smtClean="0">
                <a:latin typeface="Arial" panose="020B0604020202020204" pitchFamily="34" charset="0"/>
                <a:cs typeface="Arial" panose="020B0604020202020204" pitchFamily="34" charset="0"/>
              </a:rPr>
              <a:t>The missionaries noted Angas’ instructions but they saw themselves firstly as missionaries of the Dresden Mission Society.  Their priority was to bring to the Indigenous people, the Gospel of the grace of God.  They knew this would transform aspects of indigenous culture, but they did not define their goals in terms of civilisation, Europeanization, or assimilation. They envisioned land reserved for Indigenous use where Aborigines would be preserved as a people, retain their language, communities and aspects of their culture, only gradually adapting to the invaders’ culture or learning English as necessary. They would be instructed and literate in their own language, into which the Scriptures and confessional writings would be translated, opening them to God’s grace and leading to the formation of Lutheran Aboriginal congregations.</a:t>
            </a:r>
          </a:p>
          <a:p>
            <a:r>
              <a:rPr lang="en-AU" altLang="en-US" dirty="0" smtClean="0">
                <a:latin typeface="Arial" panose="020B0604020202020204" pitchFamily="34" charset="0"/>
                <a:cs typeface="Arial" panose="020B0604020202020204" pitchFamily="34" charset="0"/>
              </a:rPr>
              <a:t>The writings of </a:t>
            </a:r>
            <a:r>
              <a:rPr lang="en-AU" altLang="en-US" dirty="0" err="1" smtClean="0">
                <a:latin typeface="Arial" panose="020B0604020202020204" pitchFamily="34" charset="0"/>
                <a:cs typeface="Arial" panose="020B0604020202020204" pitchFamily="34" charset="0"/>
              </a:rPr>
              <a:t>Schürmann</a:t>
            </a:r>
            <a:r>
              <a:rPr lang="en-AU" altLang="en-US" dirty="0" smtClean="0">
                <a:latin typeface="Arial" panose="020B0604020202020204" pitchFamily="34" charset="0"/>
                <a:cs typeface="Arial" panose="020B0604020202020204" pitchFamily="34" charset="0"/>
              </a:rPr>
              <a:t> and </a:t>
            </a:r>
            <a:r>
              <a:rPr lang="en-AU" altLang="en-US" dirty="0" err="1" smtClean="0">
                <a:latin typeface="Arial" panose="020B0604020202020204" pitchFamily="34" charset="0"/>
                <a:cs typeface="Arial" panose="020B0604020202020204" pitchFamily="34" charset="0"/>
              </a:rPr>
              <a:t>Teichelmann</a:t>
            </a:r>
            <a:r>
              <a:rPr lang="en-AU" altLang="en-US" dirty="0" smtClean="0">
                <a:latin typeface="Arial" panose="020B0604020202020204" pitchFamily="34" charset="0"/>
                <a:cs typeface="Arial" panose="020B0604020202020204" pitchFamily="34" charset="0"/>
              </a:rPr>
              <a:t> are now being used to reclaim the Kaurna language.</a:t>
            </a:r>
          </a:p>
          <a:p>
            <a:r>
              <a:rPr lang="en-AU" altLang="en-US" dirty="0" smtClean="0">
                <a:latin typeface="Arial" panose="020B0604020202020204" pitchFamily="34" charset="0"/>
                <a:cs typeface="Arial" panose="020B0604020202020204" pitchFamily="34" charset="0"/>
              </a:rPr>
              <a:t>The following resources have provided an insight into the Kaurna culture and the life of the missionaries: </a:t>
            </a:r>
          </a:p>
          <a:p>
            <a:r>
              <a:rPr lang="en-AU" altLang="en-US" dirty="0" smtClean="0">
                <a:latin typeface="Arial" panose="020B0604020202020204" pitchFamily="34" charset="0"/>
                <a:cs typeface="Arial" panose="020B0604020202020204" pitchFamily="34" charset="0"/>
              </a:rPr>
              <a:t>Edwin </a:t>
            </a:r>
            <a:r>
              <a:rPr lang="en-AU" altLang="en-US" dirty="0" err="1" smtClean="0">
                <a:latin typeface="Arial" panose="020B0604020202020204" pitchFamily="34" charset="0"/>
                <a:cs typeface="Arial" panose="020B0604020202020204" pitchFamily="34" charset="0"/>
              </a:rPr>
              <a:t>Schürmann’s</a:t>
            </a:r>
            <a:r>
              <a:rPr lang="en-AU" altLang="en-US" dirty="0" smtClean="0">
                <a:latin typeface="Arial" panose="020B0604020202020204" pitchFamily="34" charset="0"/>
                <a:cs typeface="Arial" panose="020B0604020202020204" pitchFamily="34" charset="0"/>
              </a:rPr>
              <a:t> </a:t>
            </a:r>
            <a:r>
              <a:rPr lang="en-AU" altLang="en-US" i="1" dirty="0" smtClean="0">
                <a:latin typeface="Arial" panose="020B0604020202020204" pitchFamily="34" charset="0"/>
                <a:cs typeface="Arial" panose="020B0604020202020204" pitchFamily="34" charset="0"/>
              </a:rPr>
              <a:t>I’d Rather Dig Potatoes, </a:t>
            </a:r>
            <a:r>
              <a:rPr lang="en-AU" altLang="en-US" i="1" dirty="0" err="1" smtClean="0">
                <a:latin typeface="Arial" panose="020B0604020202020204" pitchFamily="34" charset="0"/>
                <a:cs typeface="Arial" panose="020B0604020202020204" pitchFamily="34" charset="0"/>
              </a:rPr>
              <a:t>Clamor</a:t>
            </a:r>
            <a:r>
              <a:rPr lang="en-AU" altLang="en-US" i="1" dirty="0" smtClean="0">
                <a:latin typeface="Arial" panose="020B0604020202020204" pitchFamily="34" charset="0"/>
                <a:cs typeface="Arial" panose="020B0604020202020204" pitchFamily="34" charset="0"/>
              </a:rPr>
              <a:t> </a:t>
            </a:r>
            <a:r>
              <a:rPr lang="en-AU" altLang="en-US" i="1" dirty="0" err="1" smtClean="0">
                <a:latin typeface="Arial" panose="020B0604020202020204" pitchFamily="34" charset="0"/>
                <a:cs typeface="Arial" panose="020B0604020202020204" pitchFamily="34" charset="0"/>
              </a:rPr>
              <a:t>Schürmann</a:t>
            </a:r>
            <a:r>
              <a:rPr lang="en-AU" altLang="en-US" i="1" dirty="0" smtClean="0">
                <a:latin typeface="Arial" panose="020B0604020202020204" pitchFamily="34" charset="0"/>
                <a:cs typeface="Arial" panose="020B0604020202020204" pitchFamily="34" charset="0"/>
              </a:rPr>
              <a:t> and the Aborigines of South Australia 1838-1853. </a:t>
            </a:r>
            <a:r>
              <a:rPr lang="en-AU" altLang="en-US" dirty="0" smtClean="0">
                <a:latin typeface="Arial" panose="020B0604020202020204" pitchFamily="34" charset="0"/>
                <a:cs typeface="Arial" panose="020B0604020202020204" pitchFamily="34" charset="0"/>
              </a:rPr>
              <a:t>(This book is available through  </a:t>
            </a:r>
            <a:r>
              <a:rPr lang="en-AU" altLang="en-US" dirty="0" err="1" smtClean="0">
                <a:latin typeface="Arial" panose="020B0604020202020204" pitchFamily="34" charset="0"/>
                <a:cs typeface="Arial" panose="020B0604020202020204" pitchFamily="34" charset="0"/>
              </a:rPr>
              <a:t>Löhe</a:t>
            </a:r>
            <a:r>
              <a:rPr lang="en-AU" altLang="en-US" dirty="0" smtClean="0">
                <a:latin typeface="Arial" panose="020B0604020202020204" pitchFamily="34" charset="0"/>
                <a:cs typeface="Arial" panose="020B0604020202020204" pitchFamily="34" charset="0"/>
              </a:rPr>
              <a:t> Memorial Library in Adelaide.</a:t>
            </a:r>
          </a:p>
          <a:p>
            <a:r>
              <a:rPr lang="en-AU" altLang="en-US" dirty="0" smtClean="0">
                <a:latin typeface="Arial" panose="020B0604020202020204" pitchFamily="34" charset="0"/>
                <a:cs typeface="Arial" panose="020B0604020202020204" pitchFamily="34" charset="0"/>
              </a:rPr>
              <a:t>C. G. </a:t>
            </a:r>
            <a:r>
              <a:rPr lang="en-AU" altLang="en-US" dirty="0" err="1" smtClean="0">
                <a:latin typeface="Arial" panose="020B0604020202020204" pitchFamily="34" charset="0"/>
                <a:cs typeface="Arial" panose="020B0604020202020204" pitchFamily="34" charset="0"/>
              </a:rPr>
              <a:t>Teichelmann</a:t>
            </a:r>
            <a:r>
              <a:rPr lang="en-AU" altLang="en-US" dirty="0" smtClean="0">
                <a:latin typeface="Arial" panose="020B0604020202020204" pitchFamily="34" charset="0"/>
                <a:cs typeface="Arial" panose="020B0604020202020204" pitchFamily="34" charset="0"/>
              </a:rPr>
              <a:t>, </a:t>
            </a:r>
            <a:r>
              <a:rPr lang="en-AU" altLang="en-US" i="1" dirty="0" smtClean="0">
                <a:latin typeface="Arial" panose="020B0604020202020204" pitchFamily="34" charset="0"/>
                <a:cs typeface="Arial" panose="020B0604020202020204" pitchFamily="34" charset="0"/>
              </a:rPr>
              <a:t>Aborigines of South Australia: illustrative and explanatory notes of the manners, customs, habits, and superstitions of the natives of South Australia</a:t>
            </a:r>
            <a:r>
              <a:rPr lang="en-AU" altLang="en-US" dirty="0" smtClean="0">
                <a:latin typeface="Arial" panose="020B0604020202020204" pitchFamily="34" charset="0"/>
                <a:cs typeface="Arial" panose="020B0604020202020204" pitchFamily="34" charset="0"/>
              </a:rPr>
              <a:t>, Adelaide, 1841; </a:t>
            </a:r>
          </a:p>
          <a:p>
            <a:r>
              <a:rPr lang="en-AU" altLang="en-US" dirty="0" smtClean="0">
                <a:latin typeface="Arial" panose="020B0604020202020204" pitchFamily="34" charset="0"/>
                <a:cs typeface="Arial" panose="020B0604020202020204" pitchFamily="34" charset="0"/>
              </a:rPr>
              <a:t>C. G. </a:t>
            </a:r>
            <a:r>
              <a:rPr lang="en-AU" altLang="en-US" dirty="0" err="1" smtClean="0">
                <a:latin typeface="Arial" panose="020B0604020202020204" pitchFamily="34" charset="0"/>
                <a:cs typeface="Arial" panose="020B0604020202020204" pitchFamily="34" charset="0"/>
              </a:rPr>
              <a:t>Teichelmann</a:t>
            </a:r>
            <a:r>
              <a:rPr lang="en-AU" altLang="en-US" dirty="0" smtClean="0">
                <a:latin typeface="Arial" panose="020B0604020202020204" pitchFamily="34" charset="0"/>
                <a:cs typeface="Arial" panose="020B0604020202020204" pitchFamily="34" charset="0"/>
              </a:rPr>
              <a:t> and C. W. </a:t>
            </a:r>
            <a:r>
              <a:rPr lang="en-AU" altLang="en-US" dirty="0" err="1" smtClean="0">
                <a:latin typeface="Arial" panose="020B0604020202020204" pitchFamily="34" charset="0"/>
                <a:cs typeface="Arial" panose="020B0604020202020204" pitchFamily="34" charset="0"/>
              </a:rPr>
              <a:t>Schürmann</a:t>
            </a:r>
            <a:r>
              <a:rPr lang="en-AU" altLang="en-US" dirty="0" smtClean="0">
                <a:latin typeface="Arial" panose="020B0604020202020204" pitchFamily="34" charset="0"/>
                <a:cs typeface="Arial" panose="020B0604020202020204" pitchFamily="34" charset="0"/>
              </a:rPr>
              <a:t>, </a:t>
            </a:r>
            <a:r>
              <a:rPr lang="en-AU" altLang="en-US" i="1" dirty="0" smtClean="0">
                <a:latin typeface="Arial" panose="020B0604020202020204" pitchFamily="34" charset="0"/>
                <a:cs typeface="Arial" panose="020B0604020202020204" pitchFamily="34" charset="0"/>
              </a:rPr>
              <a:t>Outlines of a grammar, vocabulary, and phraseology, of the aboriginal language of South Australia, spoken by the natives in and for some distance around Adelaide, </a:t>
            </a:r>
            <a:r>
              <a:rPr lang="en-AU" altLang="en-US" dirty="0" smtClean="0">
                <a:latin typeface="Arial" panose="020B0604020202020204" pitchFamily="34" charset="0"/>
                <a:cs typeface="Arial" panose="020B0604020202020204" pitchFamily="34" charset="0"/>
              </a:rPr>
              <a:t>Adelaide, 1840. </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http://missionaries.griffith.edu.au/missionary-training/hermannsburg-mission-society-1849</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19</a:t>
            </a:fld>
            <a:endParaRPr lang="en-AU"/>
          </a:p>
        </p:txBody>
      </p:sp>
    </p:spTree>
    <p:extLst>
      <p:ext uri="{BB962C8B-B14F-4D97-AF65-F5344CB8AC3E}">
        <p14:creationId xmlns:p14="http://schemas.microsoft.com/office/powerpoint/2010/main" val="146158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Romans 1: 20</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2</a:t>
            </a:fld>
            <a:endParaRPr lang="en-AU"/>
          </a:p>
        </p:txBody>
      </p:sp>
    </p:spTree>
    <p:extLst>
      <p:ext uri="{BB962C8B-B14F-4D97-AF65-F5344CB8AC3E}">
        <p14:creationId xmlns:p14="http://schemas.microsoft.com/office/powerpoint/2010/main" val="2796419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missionaries cared for the physical well being of the people, they disagreed with the prevailing thought that considered Aborigines “a race of beings differing little from the higher animals.”  </a:t>
            </a:r>
            <a:r>
              <a:rPr lang="en-AU" altLang="en-US" dirty="0" err="1" smtClean="0">
                <a:latin typeface="Arial" panose="020B0604020202020204" pitchFamily="34" charset="0"/>
                <a:cs typeface="Arial" panose="020B0604020202020204" pitchFamily="34" charset="0"/>
              </a:rPr>
              <a:t>Teichelmann</a:t>
            </a:r>
            <a:r>
              <a:rPr lang="en-AU" altLang="en-US" dirty="0" smtClean="0">
                <a:latin typeface="Arial" panose="020B0604020202020204" pitchFamily="34" charset="0"/>
                <a:cs typeface="Arial" panose="020B0604020202020204" pitchFamily="34" charset="0"/>
              </a:rPr>
              <a:t> believed that they had “the same gifts and talents as Europeans.” </a:t>
            </a:r>
            <a:r>
              <a:rPr lang="en-AU" altLang="en-US" dirty="0" err="1" smtClean="0">
                <a:latin typeface="Arial" panose="020B0604020202020204" pitchFamily="34" charset="0"/>
                <a:cs typeface="Arial" panose="020B0604020202020204" pitchFamily="34" charset="0"/>
              </a:rPr>
              <a:t>Schürmann</a:t>
            </a:r>
            <a:r>
              <a:rPr lang="en-AU" altLang="en-US" dirty="0" smtClean="0">
                <a:latin typeface="Arial" panose="020B0604020202020204" pitchFamily="34" charset="0"/>
                <a:cs typeface="Arial" panose="020B0604020202020204" pitchFamily="34" charset="0"/>
              </a:rPr>
              <a:t> wrote in his diaries “One finds a vivacity, intelligence and cleverness among them:” and “their busy, restless spirit betrays the image of God in them also.”</a:t>
            </a:r>
          </a:p>
          <a:p>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http://www.lmw-mission.de/files/lockwood-a-vision-frustrated-5136.pdf</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Photographs of German missionaries, </a:t>
            </a:r>
            <a:r>
              <a:rPr lang="en-AU" altLang="en-US" dirty="0" err="1" smtClean="0">
                <a:latin typeface="Arial" panose="020B0604020202020204" pitchFamily="34" charset="0"/>
                <a:cs typeface="Arial" panose="020B0604020202020204" pitchFamily="34" charset="0"/>
              </a:rPr>
              <a:t>Teichelmann</a:t>
            </a:r>
            <a:r>
              <a:rPr lang="en-AU" altLang="en-US" dirty="0" smtClean="0">
                <a:latin typeface="Arial" panose="020B0604020202020204" pitchFamily="34" charset="0"/>
                <a:cs typeface="Arial" panose="020B0604020202020204" pitchFamily="34" charset="0"/>
              </a:rPr>
              <a:t> and </a:t>
            </a:r>
            <a:r>
              <a:rPr lang="en-AU" altLang="en-US" dirty="0" err="1" smtClean="0">
                <a:latin typeface="Arial" panose="020B0604020202020204" pitchFamily="34" charset="0"/>
                <a:cs typeface="Arial" panose="020B0604020202020204" pitchFamily="34" charset="0"/>
              </a:rPr>
              <a:t>Schurmann</a:t>
            </a:r>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20</a:t>
            </a:fld>
            <a:endParaRPr lang="en-AU"/>
          </a:p>
        </p:txBody>
      </p:sp>
    </p:spTree>
    <p:extLst>
      <p:ext uri="{BB962C8B-B14F-4D97-AF65-F5344CB8AC3E}">
        <p14:creationId xmlns:p14="http://schemas.microsoft.com/office/powerpoint/2010/main" val="4240813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For more information go to http://www.sa.lca.org.au/?q=mission/aboriginal-ministry</a:t>
            </a:r>
          </a:p>
          <a:p>
            <a:r>
              <a:rPr lang="en-AU" altLang="en-US" dirty="0" smtClean="0">
                <a:latin typeface="Arial" panose="020B0604020202020204" pitchFamily="34" charset="0"/>
                <a:cs typeface="Arial" panose="020B0604020202020204" pitchFamily="34" charset="0"/>
              </a:rPr>
              <a:t> and at </a:t>
            </a:r>
          </a:p>
          <a:p>
            <a:r>
              <a:rPr lang="en-AU" altLang="en-US" dirty="0" smtClean="0">
                <a:latin typeface="Arial" panose="020B0604020202020204" pitchFamily="34" charset="0"/>
                <a:cs typeface="Arial" panose="020B0604020202020204" pitchFamily="34" charset="0"/>
              </a:rPr>
              <a:t>http://missionaries.griffith.edu.au/missionary-training/hermannsburg-mission-society-1849</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Photograph, Ceduna, copyright, Christine Reid</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21</a:t>
            </a:fld>
            <a:endParaRPr lang="en-AU"/>
          </a:p>
        </p:txBody>
      </p:sp>
    </p:spTree>
    <p:extLst>
      <p:ext uri="{BB962C8B-B14F-4D97-AF65-F5344CB8AC3E}">
        <p14:creationId xmlns:p14="http://schemas.microsoft.com/office/powerpoint/2010/main" val="3000319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http://www.environment.nsw.gov.au/nswcultureheritage/Missions.htm provide additional information</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The following list of resources comprises books written about the history of Aboriginal missions.</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i="1" dirty="0" smtClean="0">
                <a:latin typeface="Arial" panose="020B0604020202020204" pitchFamily="34" charset="0"/>
                <a:cs typeface="Arial" panose="020B0604020202020204" pitchFamily="34" charset="0"/>
                <a:hlinkClick r:id="rId3"/>
              </a:rPr>
              <a:t>Aboriginal missions in South Australia</a:t>
            </a:r>
            <a:r>
              <a:rPr lang="en-AU" altLang="en-US" i="1" dirty="0" smtClean="0">
                <a:latin typeface="Arial" panose="020B0604020202020204" pitchFamily="34" charset="0"/>
                <a:cs typeface="Arial" panose="020B0604020202020204" pitchFamily="34" charset="0"/>
              </a:rPr>
              <a:t>,</a:t>
            </a:r>
            <a:r>
              <a:rPr lang="en-AU" altLang="en-US" dirty="0" smtClean="0">
                <a:latin typeface="Arial" panose="020B0604020202020204" pitchFamily="34" charset="0"/>
                <a:cs typeface="Arial" panose="020B0604020202020204" pitchFamily="34" charset="0"/>
              </a:rPr>
              <a:t> 2003.</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Bird, Carmel (</a:t>
            </a:r>
            <a:r>
              <a:rPr lang="en-AU" altLang="en-US" dirty="0" err="1" smtClean="0">
                <a:latin typeface="Arial" panose="020B0604020202020204" pitchFamily="34" charset="0"/>
                <a:cs typeface="Arial" panose="020B0604020202020204" pitchFamily="34" charset="0"/>
              </a:rPr>
              <a:t>ed</a:t>
            </a:r>
            <a:r>
              <a:rPr lang="en-AU" altLang="en-US" dirty="0" smtClean="0">
                <a:latin typeface="Arial" panose="020B0604020202020204" pitchFamily="34" charset="0"/>
                <a:cs typeface="Arial" panose="020B0604020202020204" pitchFamily="34" charset="0"/>
              </a:rPr>
              <a:t>). </a:t>
            </a:r>
            <a:r>
              <a:rPr lang="en-AU" altLang="en-US" i="1" dirty="0" smtClean="0">
                <a:latin typeface="Arial" panose="020B0604020202020204" pitchFamily="34" charset="0"/>
                <a:cs typeface="Arial" panose="020B0604020202020204" pitchFamily="34" charset="0"/>
                <a:hlinkClick r:id="rId4"/>
              </a:rPr>
              <a:t>The stolen children: their stories: including extracts from the Report of the National Inquiry into the separation of Aboriginal and Torres Strait Islander Children from their families</a:t>
            </a:r>
            <a:r>
              <a:rPr lang="en-AU" altLang="en-US" dirty="0" smtClean="0">
                <a:latin typeface="Arial" panose="020B0604020202020204" pitchFamily="34" charset="0"/>
                <a:cs typeface="Arial" panose="020B0604020202020204" pitchFamily="34" charset="0"/>
              </a:rPr>
              <a:t>, 1998.</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Burger, R. J. </a:t>
            </a:r>
            <a:r>
              <a:rPr lang="en-AU" altLang="en-US" i="1" dirty="0" smtClean="0">
                <a:latin typeface="Arial" panose="020B0604020202020204" pitchFamily="34" charset="0"/>
                <a:cs typeface="Arial" panose="020B0604020202020204" pitchFamily="34" charset="0"/>
                <a:hlinkClick r:id="rId5"/>
              </a:rPr>
              <a:t>Our aboriginal missions</a:t>
            </a:r>
            <a:r>
              <a:rPr lang="en-AU" altLang="en-US" dirty="0" smtClean="0">
                <a:latin typeface="Arial" panose="020B0604020202020204" pitchFamily="34" charset="0"/>
                <a:cs typeface="Arial" panose="020B0604020202020204" pitchFamily="34" charset="0"/>
              </a:rPr>
              <a:t>.</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George, Karen. </a:t>
            </a:r>
            <a:r>
              <a:rPr lang="en-AU" altLang="en-US" i="1" dirty="0" smtClean="0">
                <a:latin typeface="Arial" panose="020B0604020202020204" pitchFamily="34" charset="0"/>
                <a:cs typeface="Arial" panose="020B0604020202020204" pitchFamily="34" charset="0"/>
                <a:hlinkClick r:id="rId6"/>
              </a:rPr>
              <a:t>Finding your own way : a guide to records of children's homes in South Australia</a:t>
            </a:r>
            <a:r>
              <a:rPr lang="en-AU" altLang="en-US" dirty="0" smtClean="0">
                <a:latin typeface="Arial" panose="020B0604020202020204" pitchFamily="34" charset="0"/>
                <a:cs typeface="Arial" panose="020B0604020202020204" pitchFamily="34" charset="0"/>
              </a:rPr>
              <a:t>, 2005 and </a:t>
            </a:r>
            <a:r>
              <a:rPr lang="en-AU" altLang="en-US" dirty="0" smtClean="0">
                <a:latin typeface="Arial" panose="020B0604020202020204" pitchFamily="34" charset="0"/>
                <a:cs typeface="Arial" panose="020B0604020202020204" pitchFamily="34" charset="0"/>
                <a:hlinkClick r:id="rId7"/>
              </a:rPr>
              <a:t>online</a:t>
            </a:r>
            <a:r>
              <a:rPr lang="en-AU" altLang="en-US" dirty="0" smtClean="0">
                <a:latin typeface="Arial" panose="020B0604020202020204" pitchFamily="34" charset="0"/>
                <a:cs typeface="Arial" panose="020B0604020202020204" pitchFamily="34" charset="0"/>
              </a:rPr>
              <a:t>.</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Gerard, A.E. </a:t>
            </a:r>
            <a:r>
              <a:rPr lang="en-AU" altLang="en-US" i="1" dirty="0" smtClean="0">
                <a:latin typeface="Arial" panose="020B0604020202020204" pitchFamily="34" charset="0"/>
                <a:cs typeface="Arial" panose="020B0604020202020204" pitchFamily="34" charset="0"/>
                <a:hlinkClick r:id="rId8"/>
              </a:rPr>
              <a:t>United Aborigines' Mission (of Australia): an outline of the history of the mission particularly in South Australia</a:t>
            </a:r>
            <a:r>
              <a:rPr lang="en-AU" altLang="en-US" dirty="0" smtClean="0">
                <a:latin typeface="Arial" panose="020B0604020202020204" pitchFamily="34" charset="0"/>
                <a:cs typeface="Arial" panose="020B0604020202020204" pitchFamily="34" charset="0"/>
              </a:rPr>
              <a:t>, 1950.</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Harris, John W. </a:t>
            </a:r>
            <a:r>
              <a:rPr lang="en-AU" altLang="en-US" i="1" dirty="0" smtClean="0">
                <a:latin typeface="Arial" panose="020B0604020202020204" pitchFamily="34" charset="0"/>
                <a:cs typeface="Arial" panose="020B0604020202020204" pitchFamily="34" charset="0"/>
                <a:hlinkClick r:id="rId9"/>
              </a:rPr>
              <a:t>One blood: 200 years of Aboriginal encounter with Christianity: a story of hope</a:t>
            </a:r>
            <a:r>
              <a:rPr lang="en-AU" altLang="en-US" dirty="0" smtClean="0">
                <a:latin typeface="Arial" panose="020B0604020202020204" pitchFamily="34" charset="0"/>
                <a:cs typeface="Arial" panose="020B0604020202020204" pitchFamily="34" charset="0"/>
              </a:rPr>
              <a:t>, 1994.</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err="1" smtClean="0">
                <a:latin typeface="Arial" panose="020B0604020202020204" pitchFamily="34" charset="0"/>
                <a:cs typeface="Arial" panose="020B0604020202020204" pitchFamily="34" charset="0"/>
              </a:rPr>
              <a:t>Mortlock</a:t>
            </a:r>
            <a:r>
              <a:rPr lang="en-AU" altLang="en-US" dirty="0" smtClean="0">
                <a:latin typeface="Arial" panose="020B0604020202020204" pitchFamily="34" charset="0"/>
                <a:cs typeface="Arial" panose="020B0604020202020204" pitchFamily="34" charset="0"/>
              </a:rPr>
              <a:t> Library of South Australiana. </a:t>
            </a:r>
            <a:r>
              <a:rPr lang="en-AU" altLang="en-US" i="1" dirty="0" smtClean="0">
                <a:latin typeface="Arial" panose="020B0604020202020204" pitchFamily="34" charset="0"/>
                <a:cs typeface="Arial" panose="020B0604020202020204" pitchFamily="34" charset="0"/>
                <a:hlinkClick r:id="rId10"/>
              </a:rPr>
              <a:t>Guide to archival records held in the </a:t>
            </a:r>
            <a:r>
              <a:rPr lang="en-AU" altLang="en-US" i="1" dirty="0" err="1" smtClean="0">
                <a:latin typeface="Arial" panose="020B0604020202020204" pitchFamily="34" charset="0"/>
                <a:cs typeface="Arial" panose="020B0604020202020204" pitchFamily="34" charset="0"/>
                <a:hlinkClick r:id="rId10"/>
              </a:rPr>
              <a:t>Mortlock</a:t>
            </a:r>
            <a:r>
              <a:rPr lang="en-AU" altLang="en-US" i="1" dirty="0" smtClean="0">
                <a:latin typeface="Arial" panose="020B0604020202020204" pitchFamily="34" charset="0"/>
                <a:cs typeface="Arial" panose="020B0604020202020204" pitchFamily="34" charset="0"/>
                <a:hlinkClick r:id="rId10"/>
              </a:rPr>
              <a:t> Library of South Australiana relating to Aboriginal people</a:t>
            </a:r>
            <a:r>
              <a:rPr lang="en-AU" altLang="en-US" dirty="0" smtClean="0">
                <a:latin typeface="Arial" panose="020B0604020202020204" pitchFamily="34" charset="0"/>
                <a:cs typeface="Arial" panose="020B0604020202020204" pitchFamily="34" charset="0"/>
              </a:rPr>
              <a:t>. Adelaide: The Library, 1989.</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National Inquiry into the Separation of Aboriginal and Torres Strait Islander Children from their Families (Australia). </a:t>
            </a:r>
            <a:r>
              <a:rPr lang="en-AU" altLang="en-US" i="1" dirty="0" smtClean="0">
                <a:latin typeface="Arial" panose="020B0604020202020204" pitchFamily="34" charset="0"/>
                <a:cs typeface="Arial" panose="020B0604020202020204" pitchFamily="34" charset="0"/>
                <a:hlinkClick r:id="rId11"/>
              </a:rPr>
              <a:t>Bringing them home: report of the National Inquiry into the Separation of Aboriginal and Torres Strait Islander Children from their Families</a:t>
            </a:r>
            <a:r>
              <a:rPr lang="en-AU" altLang="en-US" dirty="0" smtClean="0">
                <a:latin typeface="Arial" panose="020B0604020202020204" pitchFamily="34" charset="0"/>
                <a:cs typeface="Arial" panose="020B0604020202020204" pitchFamily="34" charset="0"/>
              </a:rPr>
              <a:t>, 1997 and </a:t>
            </a:r>
            <a:r>
              <a:rPr lang="en-AU" altLang="en-US" dirty="0" smtClean="0">
                <a:latin typeface="Arial" panose="020B0604020202020204" pitchFamily="34" charset="0"/>
                <a:cs typeface="Arial" panose="020B0604020202020204" pitchFamily="34" charset="0"/>
                <a:hlinkClick r:id="rId12"/>
              </a:rPr>
              <a:t>online</a:t>
            </a:r>
            <a:r>
              <a:rPr lang="en-AU" altLang="en-US" dirty="0" smtClean="0">
                <a:latin typeface="Arial" panose="020B0604020202020204" pitchFamily="34" charset="0"/>
                <a:cs typeface="Arial" panose="020B0604020202020204" pitchFamily="34" charset="0"/>
              </a:rPr>
              <a:t>.</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i="1" dirty="0" smtClean="0">
                <a:latin typeface="Arial" panose="020B0604020202020204" pitchFamily="34" charset="0"/>
                <a:cs typeface="Arial" panose="020B0604020202020204" pitchFamily="34" charset="0"/>
                <a:hlinkClick r:id="rId13"/>
              </a:rPr>
              <a:t>Newspaper index : references to Aborigines in Adelaide newspapers, 1836-1940</a:t>
            </a:r>
            <a:r>
              <a:rPr lang="en-AU" altLang="en-US" dirty="0" smtClean="0">
                <a:latin typeface="Arial" panose="020B0604020202020204" pitchFamily="34" charset="0"/>
                <a:cs typeface="Arial" panose="020B0604020202020204" pitchFamily="34" charset="0"/>
              </a:rPr>
              <a:t>, 1989.</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Public Record Office of South Australia. </a:t>
            </a:r>
            <a:r>
              <a:rPr lang="en-AU" altLang="en-US" i="1" dirty="0" smtClean="0">
                <a:latin typeface="Arial" panose="020B0604020202020204" pitchFamily="34" charset="0"/>
                <a:cs typeface="Arial" panose="020B0604020202020204" pitchFamily="34" charset="0"/>
                <a:hlinkClick r:id="rId14"/>
              </a:rPr>
              <a:t>Guide to records relating to Aboriginal people</a:t>
            </a:r>
            <a:r>
              <a:rPr lang="en-AU" altLang="en-US" dirty="0" smtClean="0">
                <a:latin typeface="Arial" panose="020B0604020202020204" pitchFamily="34" charset="0"/>
                <a:cs typeface="Arial" panose="020B0604020202020204" pitchFamily="34" charset="0"/>
              </a:rPr>
              <a:t>, 1988-1991.</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err="1" smtClean="0">
                <a:latin typeface="Arial" panose="020B0604020202020204" pitchFamily="34" charset="0"/>
                <a:cs typeface="Arial" panose="020B0604020202020204" pitchFamily="34" charset="0"/>
              </a:rPr>
              <a:t>Raynes</a:t>
            </a:r>
            <a:r>
              <a:rPr lang="en-AU" altLang="en-US" dirty="0" smtClean="0">
                <a:latin typeface="Arial" panose="020B0604020202020204" pitchFamily="34" charset="0"/>
                <a:cs typeface="Arial" panose="020B0604020202020204" pitchFamily="34" charset="0"/>
              </a:rPr>
              <a:t>, Cameron. </a:t>
            </a:r>
            <a:r>
              <a:rPr lang="en-AU" altLang="en-US" i="1" dirty="0" smtClean="0">
                <a:latin typeface="Arial" panose="020B0604020202020204" pitchFamily="34" charset="0"/>
                <a:cs typeface="Arial" panose="020B0604020202020204" pitchFamily="34" charset="0"/>
                <a:hlinkClick r:id="rId15"/>
              </a:rPr>
              <a:t>A little flour and a few blankets: an administrative history of Aboriginal affairs in South Australia, 1834-2000</a:t>
            </a:r>
            <a:r>
              <a:rPr lang="en-AU" altLang="en-US" dirty="0" smtClean="0">
                <a:latin typeface="Arial" panose="020B0604020202020204" pitchFamily="34" charset="0"/>
                <a:cs typeface="Arial" panose="020B0604020202020204" pitchFamily="34" charset="0"/>
              </a:rPr>
              <a:t>, 2002.</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i="1" dirty="0" smtClean="0">
                <a:latin typeface="Arial" panose="020B0604020202020204" pitchFamily="34" charset="0"/>
                <a:cs typeface="Arial" panose="020B0604020202020204" pitchFamily="34" charset="0"/>
                <a:hlinkClick r:id="rId16"/>
              </a:rPr>
              <a:t>Survival in our own land: 'Aboriginal' experiences in 'South Australia' since 1836</a:t>
            </a:r>
            <a:r>
              <a:rPr lang="en-AU" altLang="en-US" dirty="0" smtClean="0">
                <a:latin typeface="Arial" panose="020B0604020202020204" pitchFamily="34" charset="0"/>
                <a:cs typeface="Arial" panose="020B0604020202020204" pitchFamily="34" charset="0"/>
              </a:rPr>
              <a:t> told by </a:t>
            </a:r>
            <a:r>
              <a:rPr lang="en-AU" altLang="en-US" dirty="0" err="1" smtClean="0">
                <a:latin typeface="Arial" panose="020B0604020202020204" pitchFamily="34" charset="0"/>
                <a:cs typeface="Arial" panose="020B0604020202020204" pitchFamily="34" charset="0"/>
              </a:rPr>
              <a:t>Nungas</a:t>
            </a:r>
            <a:r>
              <a:rPr lang="en-AU" altLang="en-US" dirty="0" smtClean="0">
                <a:latin typeface="Arial" panose="020B0604020202020204" pitchFamily="34" charset="0"/>
                <a:cs typeface="Arial" panose="020B0604020202020204" pitchFamily="34" charset="0"/>
              </a:rPr>
              <a:t> and others ; edited and researched by </a:t>
            </a:r>
            <a:r>
              <a:rPr lang="en-AU" altLang="en-US" dirty="0" err="1" smtClean="0">
                <a:latin typeface="Arial" panose="020B0604020202020204" pitchFamily="34" charset="0"/>
                <a:cs typeface="Arial" panose="020B0604020202020204" pitchFamily="34" charset="0"/>
              </a:rPr>
              <a:t>Christobel</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Mattingley</a:t>
            </a:r>
            <a:r>
              <a:rPr lang="en-AU" altLang="en-US" dirty="0" smtClean="0">
                <a:latin typeface="Arial" panose="020B0604020202020204" pitchFamily="34" charset="0"/>
                <a:cs typeface="Arial" panose="020B0604020202020204" pitchFamily="34" charset="0"/>
              </a:rPr>
              <a:t>, co-edited by Ken Hampton, 1988.</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Swain, Tony and Rose, Deborah Bird (</a:t>
            </a:r>
            <a:r>
              <a:rPr lang="en-AU" altLang="en-US" dirty="0" err="1" smtClean="0">
                <a:latin typeface="Arial" panose="020B0604020202020204" pitchFamily="34" charset="0"/>
                <a:cs typeface="Arial" panose="020B0604020202020204" pitchFamily="34" charset="0"/>
              </a:rPr>
              <a:t>eds</a:t>
            </a:r>
            <a:r>
              <a:rPr lang="en-AU" altLang="en-US" dirty="0" smtClean="0">
                <a:latin typeface="Arial" panose="020B0604020202020204" pitchFamily="34" charset="0"/>
                <a:cs typeface="Arial" panose="020B0604020202020204" pitchFamily="34" charset="0"/>
              </a:rPr>
              <a:t>). </a:t>
            </a:r>
            <a:r>
              <a:rPr lang="en-AU" altLang="en-US" i="1" dirty="0" smtClean="0">
                <a:latin typeface="Arial" panose="020B0604020202020204" pitchFamily="34" charset="0"/>
                <a:cs typeface="Arial" panose="020B0604020202020204" pitchFamily="34" charset="0"/>
                <a:hlinkClick r:id="rId17"/>
              </a:rPr>
              <a:t>Aboriginal Australians and Christian missions: ethnographic and historical studies</a:t>
            </a:r>
            <a:r>
              <a:rPr lang="en-AU" altLang="en-US" dirty="0" smtClean="0">
                <a:latin typeface="Arial" panose="020B0604020202020204" pitchFamily="34" charset="0"/>
                <a:cs typeface="Arial" panose="020B0604020202020204" pitchFamily="34" charset="0"/>
              </a:rPr>
              <a:t>, 1988.</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smtClean="0">
                <a:latin typeface="Arial" panose="020B0604020202020204" pitchFamily="34" charset="0"/>
                <a:cs typeface="Arial" panose="020B0604020202020204" pitchFamily="34" charset="0"/>
              </a:rPr>
              <a:t>United Aborigines Mission (SA.). </a:t>
            </a:r>
            <a:r>
              <a:rPr lang="en-AU" altLang="en-US" i="1" dirty="0" smtClean="0">
                <a:latin typeface="Arial" panose="020B0604020202020204" pitchFamily="34" charset="0"/>
                <a:cs typeface="Arial" panose="020B0604020202020204" pitchFamily="34" charset="0"/>
                <a:hlinkClick r:id="rId18"/>
              </a:rPr>
              <a:t>Annual report of United Aborigines' Mission</a:t>
            </a:r>
            <a:r>
              <a:rPr lang="en-AU" altLang="en-US" dirty="0" smtClean="0">
                <a:latin typeface="Arial" panose="020B0604020202020204" pitchFamily="34" charset="0"/>
                <a:cs typeface="Arial" panose="020B0604020202020204" pitchFamily="34" charset="0"/>
              </a:rPr>
              <a:t>. (This has been indexed, to see records enter the title in the </a:t>
            </a:r>
            <a:r>
              <a:rPr lang="en-AU" altLang="en-US" i="1" dirty="0" smtClean="0">
                <a:latin typeface="Arial" panose="020B0604020202020204" pitchFamily="34" charset="0"/>
                <a:cs typeface="Arial" panose="020B0604020202020204" pitchFamily="34" charset="0"/>
              </a:rPr>
              <a:t>source</a:t>
            </a:r>
            <a:r>
              <a:rPr lang="en-AU" altLang="en-US" dirty="0" smtClean="0">
                <a:latin typeface="Arial" panose="020B0604020202020204" pitchFamily="34" charset="0"/>
                <a:cs typeface="Arial" panose="020B0604020202020204" pitchFamily="34" charset="0"/>
              </a:rPr>
              <a:t> field of the </a:t>
            </a:r>
            <a:r>
              <a:rPr lang="en-AU" altLang="en-US" dirty="0" smtClean="0">
                <a:latin typeface="Arial" panose="020B0604020202020204" pitchFamily="34" charset="0"/>
                <a:cs typeface="Arial" panose="020B0604020202020204" pitchFamily="34" charset="0"/>
                <a:hlinkClick r:id="rId19"/>
              </a:rPr>
              <a:t>Library catalogue</a:t>
            </a:r>
            <a:r>
              <a:rPr lang="en-AU" altLang="en-US" dirty="0" smtClean="0">
                <a:latin typeface="Arial" panose="020B0604020202020204" pitchFamily="34" charset="0"/>
                <a:cs typeface="Arial" panose="020B0604020202020204" pitchFamily="34" charset="0"/>
              </a:rPr>
              <a:t>.) </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Photograph:  Raukkan Aboriginal Mission, copyright Adele </a:t>
            </a:r>
            <a:r>
              <a:rPr lang="en-AU" altLang="en-US" dirty="0" err="1" smtClean="0">
                <a:latin typeface="Arial" panose="020B0604020202020204" pitchFamily="34" charset="0"/>
                <a:cs typeface="Arial" panose="020B0604020202020204" pitchFamily="34" charset="0"/>
              </a:rPr>
              <a:t>Pring</a:t>
            </a:r>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22</a:t>
            </a:fld>
            <a:endParaRPr lang="en-AU"/>
          </a:p>
        </p:txBody>
      </p:sp>
    </p:spTree>
    <p:extLst>
      <p:ext uri="{BB962C8B-B14F-4D97-AF65-F5344CB8AC3E}">
        <p14:creationId xmlns:p14="http://schemas.microsoft.com/office/powerpoint/2010/main" val="418909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23</a:t>
            </a:fld>
            <a:endParaRPr lang="en-AU"/>
          </a:p>
        </p:txBody>
      </p:sp>
    </p:spTree>
    <p:extLst>
      <p:ext uri="{BB962C8B-B14F-4D97-AF65-F5344CB8AC3E}">
        <p14:creationId xmlns:p14="http://schemas.microsoft.com/office/powerpoint/2010/main" val="232145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solidFill>
                  <a:srgbClr val="444444"/>
                </a:solidFill>
                <a:latin typeface="Open Sans"/>
                <a:cs typeface="Arial" panose="020B0604020202020204" pitchFamily="34" charset="0"/>
              </a:rPr>
              <a:t>Cheri </a:t>
            </a:r>
            <a:r>
              <a:rPr lang="en-AU" altLang="en-US" dirty="0" err="1" smtClean="0">
                <a:solidFill>
                  <a:srgbClr val="444444"/>
                </a:solidFill>
                <a:latin typeface="Open Sans"/>
                <a:cs typeface="Arial" panose="020B0604020202020204" pitchFamily="34" charset="0"/>
              </a:rPr>
              <a:t>Yavu</a:t>
            </a:r>
            <a:r>
              <a:rPr lang="en-AU" altLang="en-US" dirty="0" smtClean="0">
                <a:solidFill>
                  <a:srgbClr val="444444"/>
                </a:solidFill>
                <a:latin typeface="Open Sans"/>
                <a:cs typeface="Arial" panose="020B0604020202020204" pitchFamily="34" charset="0"/>
              </a:rPr>
              <a:t>-Kama-</a:t>
            </a:r>
            <a:r>
              <a:rPr lang="en-AU" altLang="en-US" dirty="0" err="1" smtClean="0">
                <a:solidFill>
                  <a:srgbClr val="444444"/>
                </a:solidFill>
                <a:latin typeface="Open Sans"/>
                <a:cs typeface="Arial" panose="020B0604020202020204" pitchFamily="34" charset="0"/>
              </a:rPr>
              <a:t>Harathunian</a:t>
            </a:r>
            <a:r>
              <a:rPr lang="en-AU" altLang="en-US" dirty="0" smtClean="0">
                <a:solidFill>
                  <a:srgbClr val="444444"/>
                </a:solidFill>
                <a:latin typeface="Open Sans"/>
                <a:cs typeface="Arial" panose="020B0604020202020204" pitchFamily="34" charset="0"/>
              </a:rPr>
              <a:t>, Coordinator </a:t>
            </a:r>
            <a:r>
              <a:rPr lang="en-AU" altLang="en-US" dirty="0" err="1" smtClean="0">
                <a:solidFill>
                  <a:srgbClr val="444444"/>
                </a:solidFill>
                <a:latin typeface="Open Sans"/>
                <a:cs typeface="Arial" panose="020B0604020202020204" pitchFamily="34" charset="0"/>
              </a:rPr>
              <a:t>Nulloo</a:t>
            </a:r>
            <a:r>
              <a:rPr lang="en-AU" altLang="en-US" dirty="0" smtClean="0">
                <a:solidFill>
                  <a:srgbClr val="444444"/>
                </a:solidFill>
                <a:latin typeface="Open Sans"/>
                <a:cs typeface="Arial" panose="020B0604020202020204" pitchFamily="34" charset="0"/>
              </a:rPr>
              <a:t> </a:t>
            </a:r>
            <a:r>
              <a:rPr lang="en-AU" altLang="en-US" dirty="0" err="1" smtClean="0">
                <a:solidFill>
                  <a:srgbClr val="444444"/>
                </a:solidFill>
                <a:latin typeface="Open Sans"/>
                <a:cs typeface="Arial" panose="020B0604020202020204" pitchFamily="34" charset="0"/>
              </a:rPr>
              <a:t>Yumbah</a:t>
            </a:r>
            <a:r>
              <a:rPr lang="en-AU" altLang="en-US" dirty="0" smtClean="0">
                <a:solidFill>
                  <a:srgbClr val="444444"/>
                </a:solidFill>
                <a:latin typeface="Open Sans"/>
                <a:cs typeface="Arial" panose="020B0604020202020204" pitchFamily="34" charset="0"/>
              </a:rPr>
              <a:t> Learning Spirituality and Research Centre at CQ University.</a:t>
            </a:r>
          </a:p>
          <a:p>
            <a:r>
              <a:rPr lang="en-AU" altLang="en-US" dirty="0" smtClean="0">
                <a:latin typeface="Arial" panose="020B0604020202020204" pitchFamily="34" charset="0"/>
                <a:cs typeface="Arial" panose="020B0604020202020204" pitchFamily="34" charset="0"/>
              </a:rPr>
              <a:t>'Are we becoming are [sic] own oppressors', LinkedIn, Australian Aboriginal Network 23/9/2011</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24</a:t>
            </a:fld>
            <a:endParaRPr lang="en-AU"/>
          </a:p>
        </p:txBody>
      </p:sp>
    </p:spTree>
    <p:extLst>
      <p:ext uri="{BB962C8B-B14F-4D97-AF65-F5344CB8AC3E}">
        <p14:creationId xmlns:p14="http://schemas.microsoft.com/office/powerpoint/2010/main" val="1024794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P. </a:t>
            </a:r>
            <a:r>
              <a:rPr lang="en-AU" altLang="en-US" dirty="0" err="1" smtClean="0">
                <a:latin typeface="Arial" panose="020B0604020202020204" pitchFamily="34" charset="0"/>
                <a:cs typeface="Arial" panose="020B0604020202020204" pitchFamily="34" charset="0"/>
              </a:rPr>
              <a:t>Tripcony</a:t>
            </a:r>
            <a:r>
              <a:rPr lang="en-AU" altLang="en-US" dirty="0" smtClean="0">
                <a:latin typeface="Arial" panose="020B0604020202020204" pitchFamily="34" charset="0"/>
                <a:cs typeface="Arial" panose="020B0604020202020204" pitchFamily="34" charset="0"/>
              </a:rPr>
              <a:t>, ‘Too obvious to see: Aboriginal spirituality and cosmology’, </a:t>
            </a:r>
            <a:r>
              <a:rPr lang="en-AU" altLang="en-US" dirty="0" err="1" smtClean="0">
                <a:latin typeface="Arial" panose="020B0604020202020204" pitchFamily="34" charset="0"/>
                <a:cs typeface="Arial" panose="020B0604020202020204" pitchFamily="34" charset="0"/>
              </a:rPr>
              <a:t>Oodgeroo</a:t>
            </a:r>
            <a:r>
              <a:rPr lang="en-AU" altLang="en-US" dirty="0" smtClean="0">
                <a:latin typeface="Arial" panose="020B0604020202020204" pitchFamily="34" charset="0"/>
                <a:cs typeface="Arial" panose="020B0604020202020204" pitchFamily="34" charset="0"/>
              </a:rPr>
              <a:t> Unit, Queensland University of Technology, can be accessed at www.oodgeroo.qut.edu.au/academic_resources/academicpape/tooobviousto.jsp</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 paper has also been written and can be accessed at:  </a:t>
            </a:r>
          </a:p>
          <a:p>
            <a:r>
              <a:rPr lang="en-AU" altLang="en-US" dirty="0" smtClean="0">
                <a:latin typeface="Arial" panose="020B0604020202020204" pitchFamily="34" charset="0"/>
                <a:cs typeface="Arial" panose="020B0604020202020204" pitchFamily="34" charset="0"/>
              </a:rPr>
              <a:t>http://www.qcaa.qld.edu.au/downloads/approach/indigenous_read001_0708.pdf</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25</a:t>
            </a:fld>
            <a:endParaRPr lang="en-AU"/>
          </a:p>
        </p:txBody>
      </p:sp>
    </p:spTree>
    <p:extLst>
      <p:ext uri="{BB962C8B-B14F-4D97-AF65-F5344CB8AC3E}">
        <p14:creationId xmlns:p14="http://schemas.microsoft.com/office/powerpoint/2010/main" val="3766499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P. </a:t>
            </a:r>
            <a:r>
              <a:rPr lang="en-AU" altLang="en-US" dirty="0" err="1" smtClean="0">
                <a:latin typeface="Arial" panose="020B0604020202020204" pitchFamily="34" charset="0"/>
                <a:cs typeface="Arial" panose="020B0604020202020204" pitchFamily="34" charset="0"/>
              </a:rPr>
              <a:t>Tripcony</a:t>
            </a:r>
            <a:r>
              <a:rPr lang="en-AU" altLang="en-US" dirty="0" smtClean="0">
                <a:latin typeface="Arial" panose="020B0604020202020204" pitchFamily="34" charset="0"/>
                <a:cs typeface="Arial" panose="020B0604020202020204" pitchFamily="34" charset="0"/>
              </a:rPr>
              <a:t>, ‘Too obvious to see: Aboriginal spirituality and cosmology’, </a:t>
            </a:r>
            <a:r>
              <a:rPr lang="en-AU" altLang="en-US" dirty="0" err="1" smtClean="0">
                <a:latin typeface="Arial" panose="020B0604020202020204" pitchFamily="34" charset="0"/>
                <a:cs typeface="Arial" panose="020B0604020202020204" pitchFamily="34" charset="0"/>
              </a:rPr>
              <a:t>Oodgeroo</a:t>
            </a:r>
            <a:r>
              <a:rPr lang="en-AU" altLang="en-US" dirty="0" smtClean="0">
                <a:latin typeface="Arial" panose="020B0604020202020204" pitchFamily="34" charset="0"/>
                <a:cs typeface="Arial" panose="020B0604020202020204" pitchFamily="34" charset="0"/>
              </a:rPr>
              <a:t> Unit, Queensland University of Technology, can be accessed at www.oodgeroo.qut.edu.au/academic_resources/academicpape/tooobviousto.jsp</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 paper has also been written and can be accessed at:  </a:t>
            </a:r>
          </a:p>
          <a:p>
            <a:r>
              <a:rPr lang="en-AU" altLang="en-US" dirty="0" smtClean="0">
                <a:latin typeface="Arial" panose="020B0604020202020204" pitchFamily="34" charset="0"/>
                <a:cs typeface="Arial" panose="020B0604020202020204" pitchFamily="34" charset="0"/>
              </a:rPr>
              <a:t>http://www.qcaa.qld.edu.au/downloads/approach/indigenous_read001_0708.pdf</a:t>
            </a:r>
          </a:p>
          <a:p>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26</a:t>
            </a:fld>
            <a:endParaRPr lang="en-AU"/>
          </a:p>
        </p:txBody>
      </p:sp>
    </p:spTree>
    <p:extLst>
      <p:ext uri="{BB962C8B-B14F-4D97-AF65-F5344CB8AC3E}">
        <p14:creationId xmlns:p14="http://schemas.microsoft.com/office/powerpoint/2010/main" val="94547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Paul Collins, Sunday Spectrum, ABC Television</a:t>
            </a:r>
          </a:p>
          <a:p>
            <a:endParaRPr lang="en-US"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27</a:t>
            </a:fld>
            <a:endParaRPr lang="en-AU"/>
          </a:p>
        </p:txBody>
      </p:sp>
    </p:spTree>
    <p:extLst>
      <p:ext uri="{BB962C8B-B14F-4D97-AF65-F5344CB8AC3E}">
        <p14:creationId xmlns:p14="http://schemas.microsoft.com/office/powerpoint/2010/main" val="170243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28</a:t>
            </a:fld>
            <a:endParaRPr lang="en-AU"/>
          </a:p>
        </p:txBody>
      </p:sp>
    </p:spTree>
    <p:extLst>
      <p:ext uri="{BB962C8B-B14F-4D97-AF65-F5344CB8AC3E}">
        <p14:creationId xmlns:p14="http://schemas.microsoft.com/office/powerpoint/2010/main" val="1614065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file:///C:/Users/WaCaReid/Downloads/4th%20July%20Newsletter.pdf</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p:txBody>
      </p:sp>
      <p:sp>
        <p:nvSpPr>
          <p:cNvPr id="4" name="Slide Number Placeholder 3"/>
          <p:cNvSpPr>
            <a:spLocks noGrp="1"/>
          </p:cNvSpPr>
          <p:nvPr>
            <p:ph type="sldNum" sz="quarter" idx="10"/>
          </p:nvPr>
        </p:nvSpPr>
        <p:spPr/>
        <p:txBody>
          <a:bodyPr/>
          <a:lstStyle/>
          <a:p>
            <a:fld id="{526BA23B-E62C-46A3-89CA-50F5EE1977EB}" type="slidenum">
              <a:rPr lang="en-AU" smtClean="0"/>
              <a:t>29</a:t>
            </a:fld>
            <a:endParaRPr lang="en-AU"/>
          </a:p>
        </p:txBody>
      </p:sp>
    </p:spTree>
    <p:extLst>
      <p:ext uri="{BB962C8B-B14F-4D97-AF65-F5344CB8AC3E}">
        <p14:creationId xmlns:p14="http://schemas.microsoft.com/office/powerpoint/2010/main" val="109953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panose="020B0604020202020204" pitchFamily="34" charset="0"/>
                <a:cs typeface="Arial" panose="020B0604020202020204" pitchFamily="34" charset="0"/>
              </a:rPr>
              <a:t>All Dreaming stories consist of 3 main elements, they describe how the environment was created, provide a moral code and explain the social structure in story form and through song, art and dance.</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3</a:t>
            </a:fld>
            <a:endParaRPr lang="en-AU"/>
          </a:p>
        </p:txBody>
      </p:sp>
    </p:spTree>
    <p:extLst>
      <p:ext uri="{BB962C8B-B14F-4D97-AF65-F5344CB8AC3E}">
        <p14:creationId xmlns:p14="http://schemas.microsoft.com/office/powerpoint/2010/main" val="3676814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Lore of the Lands: reconciling spirit and place in Australia’s story, </a:t>
            </a:r>
            <a:r>
              <a:rPr lang="en-AU" altLang="en-US" dirty="0" err="1" smtClean="0">
                <a:latin typeface="Arial" panose="020B0604020202020204" pitchFamily="34" charset="0"/>
                <a:cs typeface="Arial" panose="020B0604020202020204" pitchFamily="34" charset="0"/>
              </a:rPr>
              <a:t>Fraynework</a:t>
            </a:r>
            <a:r>
              <a:rPr lang="en-AU" altLang="en-US" dirty="0" smtClean="0">
                <a:latin typeface="Arial" panose="020B0604020202020204" pitchFamily="34" charset="0"/>
                <a:cs typeface="Arial" panose="020B0604020202020204" pitchFamily="34" charset="0"/>
              </a:rPr>
              <a:t> Australia, 1999.</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Photograph: copyright Christine Reid</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30</a:t>
            </a:fld>
            <a:endParaRPr lang="en-AU"/>
          </a:p>
        </p:txBody>
      </p:sp>
    </p:spTree>
    <p:extLst>
      <p:ext uri="{BB962C8B-B14F-4D97-AF65-F5344CB8AC3E}">
        <p14:creationId xmlns:p14="http://schemas.microsoft.com/office/powerpoint/2010/main" val="1149953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panose="020B0604020202020204" pitchFamily="34" charset="0"/>
                <a:cs typeface="Arial" panose="020B0604020202020204" pitchFamily="34" charset="0"/>
              </a:rPr>
              <a:t>Olsson, Muriel, 1990, From the Heart.</a:t>
            </a:r>
          </a:p>
          <a:p>
            <a:endParaRPr lang="en-AU" altLang="en-US" smtClean="0">
              <a:latin typeface="Arial" panose="020B0604020202020204" pitchFamily="34" charset="0"/>
              <a:cs typeface="Arial" panose="020B0604020202020204" pitchFamily="34" charset="0"/>
            </a:endParaRPr>
          </a:p>
          <a:p>
            <a:r>
              <a:rPr lang="en-AU" altLang="en-US" smtClean="0">
                <a:latin typeface="Arial" panose="020B0604020202020204" pitchFamily="34" charset="0"/>
                <a:cs typeface="Arial" panose="020B0604020202020204" pitchFamily="34" charset="0"/>
              </a:rPr>
              <a:t>Art work, Australian Indigenous Images, Volume 1: Culcha Disc</a:t>
            </a:r>
          </a:p>
          <a:p>
            <a:endParaRPr lang="en-AU" altLang="en-US" smtClean="0">
              <a:latin typeface="Arial" panose="020B0604020202020204" pitchFamily="34" charset="0"/>
              <a:cs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594CE3-722C-477F-8B29-D4A71F98EB5C}" type="slidenum">
              <a:rPr lang="en-US" altLang="en-US" smtClean="0"/>
              <a:pPr/>
              <a:t>31</a:t>
            </a:fld>
            <a:endParaRPr lang="en-US" altLang="en-US" smtClean="0"/>
          </a:p>
        </p:txBody>
      </p:sp>
    </p:spTree>
    <p:extLst>
      <p:ext uri="{BB962C8B-B14F-4D97-AF65-F5344CB8AC3E}">
        <p14:creationId xmlns:p14="http://schemas.microsoft.com/office/powerpoint/2010/main" val="2296805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smtClean="0">
                <a:latin typeface="Arial" panose="020B0604020202020204" pitchFamily="34" charset="0"/>
                <a:cs typeface="Arial" panose="020B0604020202020204" pitchFamily="34" charset="0"/>
              </a:rPr>
              <a:t>Bilyana</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Blomely</a:t>
            </a:r>
            <a:r>
              <a:rPr lang="en-US" altLang="en-US" dirty="0" smtClean="0">
                <a:latin typeface="Arial" panose="020B0604020202020204" pitchFamily="34" charset="0"/>
                <a:cs typeface="Arial" panose="020B0604020202020204" pitchFamily="34" charset="0"/>
              </a:rPr>
              <a:t> Academic </a:t>
            </a:r>
            <a:r>
              <a:rPr lang="en-US" altLang="en-US" dirty="0" err="1" smtClean="0">
                <a:latin typeface="Arial" panose="020B0604020202020204" pitchFamily="34" charset="0"/>
                <a:cs typeface="Arial" panose="020B0604020202020204" pitchFamily="34" charset="0"/>
              </a:rPr>
              <a:t>co-ordinator</a:t>
            </a:r>
            <a:r>
              <a:rPr lang="en-US" altLang="en-US" dirty="0" smtClean="0">
                <a:latin typeface="Arial" panose="020B0604020202020204" pitchFamily="34" charset="0"/>
                <a:cs typeface="Arial" panose="020B0604020202020204" pitchFamily="34" charset="0"/>
              </a:rPr>
              <a:t>, Lismore 1996</a:t>
            </a:r>
          </a:p>
          <a:p>
            <a:r>
              <a:rPr lang="en-AU" altLang="en-US" dirty="0" smtClean="0">
                <a:latin typeface="Arial" panose="020B0604020202020204" pitchFamily="34" charset="0"/>
                <a:cs typeface="Arial" panose="020B0604020202020204" pitchFamily="34" charset="0"/>
              </a:rPr>
              <a:t>http://australianmuseum.net.au/indigenous-australia-spirituality</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32</a:t>
            </a:fld>
            <a:endParaRPr lang="en-AU"/>
          </a:p>
        </p:txBody>
      </p:sp>
    </p:spTree>
    <p:extLst>
      <p:ext uri="{BB962C8B-B14F-4D97-AF65-F5344CB8AC3E}">
        <p14:creationId xmlns:p14="http://schemas.microsoft.com/office/powerpoint/2010/main" val="1465949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err="1" smtClean="0">
                <a:latin typeface="Arial" panose="020B0604020202020204" pitchFamily="34" charset="0"/>
                <a:cs typeface="Arial" panose="020B0604020202020204" pitchFamily="34" charset="0"/>
              </a:rPr>
              <a:t>Wadjularbinna</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Doomadgee</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Gungalidda</a:t>
            </a:r>
            <a:r>
              <a:rPr lang="en-US" altLang="en-US" dirty="0" smtClean="0">
                <a:latin typeface="Arial" panose="020B0604020202020204" pitchFamily="34" charset="0"/>
                <a:cs typeface="Arial" panose="020B0604020202020204" pitchFamily="34" charset="0"/>
              </a:rPr>
              <a:t> Leader, Gulf of Carpentaria</a:t>
            </a:r>
          </a:p>
          <a:p>
            <a:r>
              <a:rPr lang="en-AU" altLang="en-US" dirty="0" smtClean="0">
                <a:latin typeface="Arial" panose="020B0604020202020204" pitchFamily="34" charset="0"/>
                <a:cs typeface="Arial" panose="020B0604020202020204" pitchFamily="34" charset="0"/>
              </a:rPr>
              <a:t>http://australianmuseum.net.au/indigenous-australia-spirituality</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33</a:t>
            </a:fld>
            <a:endParaRPr lang="en-AU"/>
          </a:p>
        </p:txBody>
      </p:sp>
    </p:spTree>
    <p:extLst>
      <p:ext uri="{BB962C8B-B14F-4D97-AF65-F5344CB8AC3E}">
        <p14:creationId xmlns:p14="http://schemas.microsoft.com/office/powerpoint/2010/main" val="2741980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Statement of the Northern Regional Council Uniting Aboriginal &amp; Islander and Christian Congress</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http://uaicc.org.au/</a:t>
            </a:r>
          </a:p>
          <a:p>
            <a:r>
              <a:rPr lang="en-AU" altLang="en-US" dirty="0" smtClean="0">
                <a:latin typeface="Arial" panose="020B0604020202020204" pitchFamily="34" charset="0"/>
                <a:cs typeface="Arial" panose="020B0604020202020204" pitchFamily="34" charset="0"/>
              </a:rPr>
              <a:t>http://www.ns.uca.org.au/wp-content/uploads/2010/05/Directory-15-22-NRCC-2012.pdf</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34</a:t>
            </a:fld>
            <a:endParaRPr lang="en-AU"/>
          </a:p>
        </p:txBody>
      </p:sp>
    </p:spTree>
    <p:extLst>
      <p:ext uri="{BB962C8B-B14F-4D97-AF65-F5344CB8AC3E}">
        <p14:creationId xmlns:p14="http://schemas.microsoft.com/office/powerpoint/2010/main" val="1349760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err="1" smtClean="0">
                <a:latin typeface="Arial" panose="020B0604020202020204" pitchFamily="34" charset="0"/>
                <a:cs typeface="Arial" panose="020B0604020202020204" pitchFamily="34" charset="0"/>
              </a:rPr>
              <a:t>Sealin</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Garlett</a:t>
            </a:r>
            <a:r>
              <a:rPr lang="en-US" altLang="en-US" dirty="0" smtClean="0">
                <a:latin typeface="Arial" panose="020B0604020202020204" pitchFamily="34" charset="0"/>
                <a:cs typeface="Arial" panose="020B0604020202020204" pitchFamily="34" charset="0"/>
              </a:rPr>
              <a:t>, Chairperson of the Uniting Aboriginal and Islander Christian Congress.</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35</a:t>
            </a:fld>
            <a:endParaRPr lang="en-AU"/>
          </a:p>
        </p:txBody>
      </p:sp>
    </p:spTree>
    <p:extLst>
      <p:ext uri="{BB962C8B-B14F-4D97-AF65-F5344CB8AC3E}">
        <p14:creationId xmlns:p14="http://schemas.microsoft.com/office/powerpoint/2010/main" val="1507866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dirty="0" smtClean="0">
                <a:latin typeface="Arial" panose="020B0604020202020204" pitchFamily="34" charset="0"/>
                <a:cs typeface="Arial" panose="020B0604020202020204" pitchFamily="34" charset="0"/>
              </a:rPr>
              <a:t>It is through Dreaming stories we are able to explain the features of our places and landscape. It is the cultural knowledge that goes with it that serve as constant reminders to us of our spiritual association with the land and its places. Even without the in-depth cultural knowledge, knowing country has spiritual origins makes it all the more significant and important to us.</a:t>
            </a:r>
          </a:p>
          <a:p>
            <a:pPr eaLnBrk="1" hangingPunct="1">
              <a:lnSpc>
                <a:spcPct val="80000"/>
              </a:lnSpc>
            </a:pPr>
            <a:endParaRPr lang="en-US" altLang="en-US" b="1" i="1" dirty="0" smtClean="0">
              <a:latin typeface="Arial" panose="020B0604020202020204" pitchFamily="34" charset="0"/>
              <a:cs typeface="Arial" panose="020B0604020202020204" pitchFamily="34" charset="0"/>
            </a:endParaRPr>
          </a:p>
          <a:p>
            <a:pPr eaLnBrk="1" hangingPunct="1">
              <a:lnSpc>
                <a:spcPct val="80000"/>
              </a:lnSpc>
            </a:pPr>
            <a:endParaRPr lang="en-US" altLang="en-US" b="1" i="1" dirty="0" smtClean="0">
              <a:latin typeface="Arial" panose="020B0604020202020204" pitchFamily="34" charset="0"/>
              <a:cs typeface="Arial" panose="020B0604020202020204" pitchFamily="34" charset="0"/>
            </a:endParaRPr>
          </a:p>
          <a:p>
            <a:pPr eaLnBrk="1" hangingPunct="1">
              <a:lnSpc>
                <a:spcPct val="80000"/>
              </a:lnSpc>
            </a:pPr>
            <a:endParaRPr lang="en-US" altLang="en-US" b="1" i="1" dirty="0" smtClean="0">
              <a:latin typeface="Arial" panose="020B0604020202020204" pitchFamily="34" charset="0"/>
              <a:cs typeface="Arial" panose="020B0604020202020204" pitchFamily="34" charset="0"/>
            </a:endParaRPr>
          </a:p>
          <a:p>
            <a:pPr eaLnBrk="1" hangingPunct="1">
              <a:lnSpc>
                <a:spcPct val="80000"/>
              </a:lnSpc>
            </a:pPr>
            <a:r>
              <a:rPr lang="en-US" altLang="en-US" b="1" i="1" dirty="0" smtClean="0">
                <a:latin typeface="Arial" panose="020B0604020202020204" pitchFamily="34" charset="0"/>
                <a:cs typeface="Arial" panose="020B0604020202020204" pitchFamily="34" charset="0"/>
              </a:rPr>
              <a:t>My People and place. Why does place matter? Keynote address by Prof Mick Dodson, Chair of the Australian National University Institute for Indigenous Australia, at the PPP2 Conference, Sydney, April 28-29 2003.</a:t>
            </a:r>
            <a:r>
              <a:rPr lang="en-US" altLang="en-US" dirty="0" smtClean="0">
                <a:latin typeface="Arial" panose="020B0604020202020204" pitchFamily="34" charset="0"/>
                <a:cs typeface="Arial" panose="020B0604020202020204" pitchFamily="34" charset="0"/>
              </a:rPr>
              <a:t> </a:t>
            </a:r>
          </a:p>
          <a:p>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36</a:t>
            </a:fld>
            <a:endParaRPr lang="en-AU"/>
          </a:p>
        </p:txBody>
      </p:sp>
    </p:spTree>
    <p:extLst>
      <p:ext uri="{BB962C8B-B14F-4D97-AF65-F5344CB8AC3E}">
        <p14:creationId xmlns:p14="http://schemas.microsoft.com/office/powerpoint/2010/main" val="1401427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cs typeface="Arial" panose="020B0604020202020204" pitchFamily="34" charset="0"/>
              </a:rPr>
              <a:t>An address given by </a:t>
            </a:r>
            <a:r>
              <a:rPr lang="en-US" altLang="en-US" b="1" dirty="0" err="1" smtClean="0">
                <a:latin typeface="Arial" panose="020B0604020202020204" pitchFamily="34" charset="0"/>
                <a:cs typeface="Arial" panose="020B0604020202020204" pitchFamily="34" charset="0"/>
              </a:rPr>
              <a:t>Dr</a:t>
            </a:r>
            <a:r>
              <a:rPr lang="en-US" altLang="en-US" b="1" dirty="0" smtClean="0">
                <a:latin typeface="Arial" panose="020B0604020202020204" pitchFamily="34" charset="0"/>
                <a:cs typeface="Arial" panose="020B0604020202020204" pitchFamily="34" charset="0"/>
              </a:rPr>
              <a:t> </a:t>
            </a:r>
            <a:r>
              <a:rPr lang="en-US" altLang="en-US" b="1" dirty="0" err="1" smtClean="0">
                <a:latin typeface="Arial" panose="020B0604020202020204" pitchFamily="34" charset="0"/>
                <a:cs typeface="Arial" panose="020B0604020202020204" pitchFamily="34" charset="0"/>
              </a:rPr>
              <a:t>Lowitja</a:t>
            </a:r>
            <a:r>
              <a:rPr lang="en-US" altLang="en-US" b="1" dirty="0" smtClean="0">
                <a:latin typeface="Arial" panose="020B0604020202020204" pitchFamily="34" charset="0"/>
                <a:cs typeface="Arial" panose="020B0604020202020204" pitchFamily="34" charset="0"/>
              </a:rPr>
              <a:t> </a:t>
            </a:r>
            <a:r>
              <a:rPr lang="en-US" altLang="en-US" b="1" dirty="0" err="1" smtClean="0">
                <a:latin typeface="Arial" panose="020B0604020202020204" pitchFamily="34" charset="0"/>
                <a:cs typeface="Arial" panose="020B0604020202020204" pitchFamily="34" charset="0"/>
              </a:rPr>
              <a:t>O'Donoghue</a:t>
            </a:r>
            <a:r>
              <a:rPr lang="en-US" altLang="en-US" b="1" dirty="0" smtClean="0">
                <a:latin typeface="Arial" panose="020B0604020202020204" pitchFamily="34" charset="0"/>
                <a:cs typeface="Arial" panose="020B0604020202020204" pitchFamily="34" charset="0"/>
              </a:rPr>
              <a:t>, AC, CBE, at the Ecumenical Service, St Mary's Cathedral, Sunday, 28th May 2000.</a:t>
            </a:r>
          </a:p>
          <a:p>
            <a:endParaRPr lang="en-US" altLang="en-US" b="1"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37</a:t>
            </a:fld>
            <a:endParaRPr lang="en-AU"/>
          </a:p>
        </p:txBody>
      </p:sp>
    </p:spTree>
    <p:extLst>
      <p:ext uri="{BB962C8B-B14F-4D97-AF65-F5344CB8AC3E}">
        <p14:creationId xmlns:p14="http://schemas.microsoft.com/office/powerpoint/2010/main" val="4066411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cs typeface="Arial" panose="020B0604020202020204" pitchFamily="34" charset="0"/>
              </a:rPr>
              <a:t>An address given by </a:t>
            </a:r>
            <a:r>
              <a:rPr lang="en-US" altLang="en-US" b="1" dirty="0" err="1" smtClean="0">
                <a:latin typeface="Arial" panose="020B0604020202020204" pitchFamily="34" charset="0"/>
                <a:cs typeface="Arial" panose="020B0604020202020204" pitchFamily="34" charset="0"/>
              </a:rPr>
              <a:t>Dr</a:t>
            </a:r>
            <a:r>
              <a:rPr lang="en-US" altLang="en-US" b="1" dirty="0" smtClean="0">
                <a:latin typeface="Arial" panose="020B0604020202020204" pitchFamily="34" charset="0"/>
                <a:cs typeface="Arial" panose="020B0604020202020204" pitchFamily="34" charset="0"/>
              </a:rPr>
              <a:t> </a:t>
            </a:r>
            <a:r>
              <a:rPr lang="en-US" altLang="en-US" b="1" dirty="0" err="1" smtClean="0">
                <a:latin typeface="Arial" panose="020B0604020202020204" pitchFamily="34" charset="0"/>
                <a:cs typeface="Arial" panose="020B0604020202020204" pitchFamily="34" charset="0"/>
              </a:rPr>
              <a:t>Lowitja</a:t>
            </a:r>
            <a:r>
              <a:rPr lang="en-US" altLang="en-US" b="1" dirty="0" smtClean="0">
                <a:latin typeface="Arial" panose="020B0604020202020204" pitchFamily="34" charset="0"/>
                <a:cs typeface="Arial" panose="020B0604020202020204" pitchFamily="34" charset="0"/>
              </a:rPr>
              <a:t> </a:t>
            </a:r>
            <a:r>
              <a:rPr lang="en-US" altLang="en-US" b="1" dirty="0" err="1" smtClean="0">
                <a:latin typeface="Arial" panose="020B0604020202020204" pitchFamily="34" charset="0"/>
                <a:cs typeface="Arial" panose="020B0604020202020204" pitchFamily="34" charset="0"/>
              </a:rPr>
              <a:t>O'Donoghue</a:t>
            </a:r>
            <a:r>
              <a:rPr lang="en-US" altLang="en-US" b="1" dirty="0" smtClean="0">
                <a:latin typeface="Arial" panose="020B0604020202020204" pitchFamily="34" charset="0"/>
                <a:cs typeface="Arial" panose="020B0604020202020204" pitchFamily="34" charset="0"/>
              </a:rPr>
              <a:t>, AC, CBE, at the Ecumenical Service, St Mary's Cathedral, Sunday, 28th May 2000.</a:t>
            </a:r>
          </a:p>
          <a:p>
            <a:endParaRPr lang="en-US" altLang="en-US" b="1"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38</a:t>
            </a:fld>
            <a:endParaRPr lang="en-AU"/>
          </a:p>
        </p:txBody>
      </p:sp>
    </p:spTree>
    <p:extLst>
      <p:ext uri="{BB962C8B-B14F-4D97-AF65-F5344CB8AC3E}">
        <p14:creationId xmlns:p14="http://schemas.microsoft.com/office/powerpoint/2010/main" val="32749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smtClean="0">
                <a:solidFill>
                  <a:srgbClr val="444444"/>
                </a:solidFill>
                <a:latin typeface="Open Sans"/>
                <a:cs typeface="Arial" panose="020B0604020202020204" pitchFamily="34" charset="0"/>
              </a:rPr>
              <a:t>Leslie Saxby </a:t>
            </a:r>
            <a:r>
              <a:rPr lang="en-AU" altLang="en-US" b="1" dirty="0" err="1" smtClean="0">
                <a:solidFill>
                  <a:srgbClr val="444444"/>
                </a:solidFill>
                <a:latin typeface="Open Sans"/>
                <a:cs typeface="Arial" panose="020B0604020202020204" pitchFamily="34" charset="0"/>
              </a:rPr>
              <a:t>Jupurula</a:t>
            </a:r>
            <a:r>
              <a:rPr lang="en-AU" altLang="en-US" b="1" dirty="0" smtClean="0">
                <a:solidFill>
                  <a:srgbClr val="444444"/>
                </a:solidFill>
                <a:latin typeface="Open Sans"/>
                <a:cs typeface="Arial" panose="020B0604020202020204" pitchFamily="34" charset="0"/>
              </a:rPr>
              <a:t>, an Aboriginal teacher and painter, tells a story of </a:t>
            </a:r>
            <a:r>
              <a:rPr lang="en-AU" altLang="en-US" b="1" dirty="0" err="1" smtClean="0">
                <a:solidFill>
                  <a:srgbClr val="444444"/>
                </a:solidFill>
                <a:latin typeface="Open Sans"/>
                <a:cs typeface="Arial" panose="020B0604020202020204" pitchFamily="34" charset="0"/>
              </a:rPr>
              <a:t>Biami</a:t>
            </a:r>
            <a:r>
              <a:rPr lang="en-AU" altLang="en-US" b="1" dirty="0" smtClean="0">
                <a:solidFill>
                  <a:srgbClr val="444444"/>
                </a:solidFill>
                <a:latin typeface="Open Sans"/>
                <a:cs typeface="Arial" panose="020B0604020202020204" pitchFamily="34" charset="0"/>
              </a:rPr>
              <a:t> which is surprisingly similar to the book of Genesis in the Bible:</a:t>
            </a:r>
          </a:p>
          <a:p>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r>
              <a:rPr lang="en-AU" altLang="en-US" dirty="0" err="1" smtClean="0">
                <a:latin typeface="Arial" panose="020B0604020202020204" pitchFamily="34" charset="0"/>
                <a:cs typeface="Arial" panose="020B0604020202020204" pitchFamily="34" charset="0"/>
              </a:rPr>
              <a:t>Biami</a:t>
            </a:r>
            <a:r>
              <a:rPr lang="en-AU" altLang="en-US" dirty="0" smtClean="0">
                <a:latin typeface="Arial" panose="020B0604020202020204" pitchFamily="34" charset="0"/>
                <a:cs typeface="Arial" panose="020B0604020202020204" pitchFamily="34" charset="0"/>
              </a:rPr>
              <a:t> has a continuous presence in Indigenous writings from the eastern states of Australia. —Leslie Saxby </a:t>
            </a:r>
            <a:r>
              <a:rPr lang="en-AU" altLang="en-US" dirty="0" err="1" smtClean="0">
                <a:latin typeface="Arial" panose="020B0604020202020204" pitchFamily="34" charset="0"/>
                <a:cs typeface="Arial" panose="020B0604020202020204" pitchFamily="34" charset="0"/>
              </a:rPr>
              <a:t>Jupurula</a:t>
            </a:r>
            <a:r>
              <a:rPr lang="en-AU" altLang="en-US" dirty="0" smtClean="0">
                <a:latin typeface="Arial" panose="020B0604020202020204" pitchFamily="34" charset="0"/>
                <a:cs typeface="Arial" panose="020B0604020202020204" pitchFamily="34" charset="0"/>
              </a:rPr>
              <a:t>, Aboriginal teacher and painter </a:t>
            </a:r>
          </a:p>
          <a:p>
            <a:r>
              <a:rPr lang="en-AU" altLang="en-US" dirty="0" smtClean="0">
                <a:latin typeface="Arial" panose="020B0604020202020204" pitchFamily="34" charset="0"/>
                <a:cs typeface="Arial" panose="020B0604020202020204" pitchFamily="34" charset="0"/>
              </a:rPr>
              <a:t>indidgellenium.com/Dreamtime%20Connection.html</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According to Aboriginal writer </a:t>
            </a:r>
            <a:r>
              <a:rPr lang="en-AU" altLang="en-US" dirty="0" err="1" smtClean="0">
                <a:latin typeface="Arial" panose="020B0604020202020204" pitchFamily="34" charset="0"/>
                <a:cs typeface="Arial" panose="020B0604020202020204" pitchFamily="34" charset="0"/>
              </a:rPr>
              <a:t>Mudrooroo</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Biami</a:t>
            </a:r>
            <a:r>
              <a:rPr lang="en-AU" altLang="en-US" dirty="0" smtClean="0">
                <a:latin typeface="Arial" panose="020B0604020202020204" pitchFamily="34" charset="0"/>
                <a:cs typeface="Arial" panose="020B0604020202020204" pitchFamily="34" charset="0"/>
              </a:rPr>
              <a:t> (or </a:t>
            </a:r>
            <a:r>
              <a:rPr lang="en-AU" altLang="en-US" dirty="0" err="1" smtClean="0">
                <a:latin typeface="Arial" panose="020B0604020202020204" pitchFamily="34" charset="0"/>
                <a:cs typeface="Arial" panose="020B0604020202020204" pitchFamily="34" charset="0"/>
              </a:rPr>
              <a:t>Byamee</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Biame</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Baiame</a:t>
            </a:r>
            <a:r>
              <a:rPr lang="en-AU" altLang="en-US" dirty="0" smtClean="0">
                <a:latin typeface="Arial" panose="020B0604020202020204" pitchFamily="34" charset="0"/>
                <a:cs typeface="Arial" panose="020B0604020202020204" pitchFamily="34" charset="0"/>
              </a:rPr>
              <a:t>) is an Aboriginal ‘all-father deity’ which found its way into Aboriginal spirituality as a response to Christianity. Us Mob, </a:t>
            </a:r>
            <a:r>
              <a:rPr lang="en-AU" altLang="en-US" dirty="0" err="1" smtClean="0">
                <a:latin typeface="Arial" panose="020B0604020202020204" pitchFamily="34" charset="0"/>
                <a:cs typeface="Arial" panose="020B0604020202020204" pitchFamily="34" charset="0"/>
              </a:rPr>
              <a:t>Mudrooroo</a:t>
            </a:r>
            <a:r>
              <a:rPr lang="en-AU" altLang="en-US" dirty="0" smtClean="0">
                <a:latin typeface="Arial" panose="020B0604020202020204" pitchFamily="34" charset="0"/>
                <a:cs typeface="Arial" panose="020B0604020202020204" pitchFamily="34" charset="0"/>
              </a:rPr>
              <a:t>, 1995, p.46</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39</a:t>
            </a:fld>
            <a:endParaRPr lang="en-AU"/>
          </a:p>
        </p:txBody>
      </p:sp>
    </p:spTree>
    <p:extLst>
      <p:ext uri="{BB962C8B-B14F-4D97-AF65-F5344CB8AC3E}">
        <p14:creationId xmlns:p14="http://schemas.microsoft.com/office/powerpoint/2010/main" val="373236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next 4 slides will explain in simple terms what The Dreaming is.  We understand about the Dreaming through the Dreaming stories that non Aboriginal people are able to read.  Ensure that the Dreaming stories and films watched are written and produced by Aboriginal people.  There are many available on You Tube to watch, and a large amount are written as story books.  Some of the stories are secret and sacred to the Aboriginal people and can not be shared with other people.</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The following quote provides a good starting point to understand what the Dreaming is.</a:t>
            </a:r>
          </a:p>
          <a:p>
            <a:r>
              <a:rPr lang="en-AU" altLang="en-US" dirty="0" smtClean="0">
                <a:latin typeface="Arial" panose="020B0604020202020204" pitchFamily="34" charset="0"/>
                <a:cs typeface="Arial" panose="020B0604020202020204" pitchFamily="34" charset="0"/>
              </a:rPr>
              <a:t> </a:t>
            </a:r>
            <a:r>
              <a:rPr lang="en-AU" altLang="en-US" i="1" dirty="0" smtClean="0">
                <a:latin typeface="Arial" panose="020B0604020202020204" pitchFamily="34" charset="0"/>
                <a:cs typeface="Arial" panose="020B0604020202020204" pitchFamily="34" charset="0"/>
              </a:rPr>
              <a:t>The central meaning of The Dreaming is that of a sacred, heroic time long ago when man and nature came to be as they are; but neither time nor history as we understand them is involved in this meaning… Although the dreaming conjures up the notion of a sacred, heroic time of the indefinitely remote past, such a time is also, in a sense, still part of the present. One cannot ‘fix’ The Dreaming in time: it was, and is, every where…Clearly, The Dreaming is many things in one. Among them, a kind of narrative of things that once happened; a kind of character of things that still happen; and a kind of logos or principle of order transcending everything significant for Aboriginal man… It is a cosmogony, an account of the begetting of the universe, a study about creation. It is also a cosmology, an account or theory of how what was created became an ordered system. To be more precise, how the universe became a moral system (</a:t>
            </a:r>
            <a:r>
              <a:rPr lang="en-AU" altLang="en-US" i="1" dirty="0" err="1" smtClean="0">
                <a:latin typeface="Arial" panose="020B0604020202020204" pitchFamily="34" charset="0"/>
                <a:cs typeface="Arial" panose="020B0604020202020204" pitchFamily="34" charset="0"/>
              </a:rPr>
              <a:t>Stanner</a:t>
            </a:r>
            <a:r>
              <a:rPr lang="en-AU" altLang="en-US" i="1" dirty="0" smtClean="0">
                <a:latin typeface="Arial" panose="020B0604020202020204" pitchFamily="34" charset="0"/>
                <a:cs typeface="Arial" panose="020B0604020202020204" pitchFamily="34" charset="0"/>
              </a:rPr>
              <a:t> 1979:23–4, 28) </a:t>
            </a:r>
            <a:r>
              <a:rPr lang="en-AU" altLang="en-US" dirty="0" smtClean="0">
                <a:latin typeface="Arial" panose="020B0604020202020204" pitchFamily="34" charset="0"/>
                <a:cs typeface="Arial" panose="020B0604020202020204" pitchFamily="34" charset="0"/>
              </a:rPr>
              <a:t/>
            </a:r>
            <a:br>
              <a:rPr lang="en-AU" altLang="en-US" dirty="0" smtClean="0">
                <a:latin typeface="Arial" panose="020B0604020202020204" pitchFamily="34" charset="0"/>
                <a:cs typeface="Arial" panose="020B0604020202020204" pitchFamily="34" charset="0"/>
              </a:rPr>
            </a:br>
            <a:r>
              <a:rPr lang="en-AU" altLang="en-US" dirty="0" err="1" smtClean="0">
                <a:latin typeface="Arial" panose="020B0604020202020204" pitchFamily="34" charset="0"/>
                <a:cs typeface="Arial" panose="020B0604020202020204" pitchFamily="34" charset="0"/>
              </a:rPr>
              <a:t>Stanner</a:t>
            </a:r>
            <a:r>
              <a:rPr lang="en-AU" altLang="en-US" dirty="0" smtClean="0">
                <a:latin typeface="Arial" panose="020B0604020202020204" pitchFamily="34" charset="0"/>
                <a:cs typeface="Arial" panose="020B0604020202020204" pitchFamily="34" charset="0"/>
              </a:rPr>
              <a:t>, W. E. H. 1979, </a:t>
            </a:r>
            <a:r>
              <a:rPr lang="en-AU" altLang="en-US" i="1" dirty="0" smtClean="0">
                <a:latin typeface="Arial" panose="020B0604020202020204" pitchFamily="34" charset="0"/>
                <a:cs typeface="Arial" panose="020B0604020202020204" pitchFamily="34" charset="0"/>
              </a:rPr>
              <a:t>White Man Got No Dreaming</a:t>
            </a:r>
            <a:r>
              <a:rPr lang="en-AU" altLang="en-US" dirty="0" smtClean="0">
                <a:latin typeface="Arial" panose="020B0604020202020204" pitchFamily="34" charset="0"/>
                <a:cs typeface="Arial" panose="020B0604020202020204" pitchFamily="34" charset="0"/>
              </a:rPr>
              <a:t>, ANU Press, Canberra.</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An activity with staff could be to discuss this quote in pairs and then in a larger group.  </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Aboriginal languages contain a lot of words for spirituality and beliefs, such as</a:t>
            </a:r>
          </a:p>
          <a:p>
            <a:r>
              <a:rPr lang="en-AU" altLang="en-US" dirty="0" err="1" smtClean="0">
                <a:latin typeface="Arial" panose="020B0604020202020204" pitchFamily="34" charset="0"/>
                <a:cs typeface="Arial" panose="020B0604020202020204" pitchFamily="34" charset="0"/>
              </a:rPr>
              <a:t>tjurkurrpa</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jukurrpa</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tjurgurba</a:t>
            </a:r>
            <a:r>
              <a:rPr lang="en-AU" altLang="en-US" dirty="0" smtClean="0">
                <a:latin typeface="Arial" panose="020B0604020202020204" pitchFamily="34" charset="0"/>
                <a:cs typeface="Arial" panose="020B0604020202020204" pitchFamily="34" charset="0"/>
              </a:rPr>
              <a:t> (Pitjantjatjara people, north-western South Australia),</a:t>
            </a:r>
          </a:p>
          <a:p>
            <a:r>
              <a:rPr lang="en-AU" altLang="en-US" dirty="0" err="1" smtClean="0">
                <a:latin typeface="Arial" panose="020B0604020202020204" pitchFamily="34" charset="0"/>
                <a:cs typeface="Arial" panose="020B0604020202020204" pitchFamily="34" charset="0"/>
              </a:rPr>
              <a:t>altjeringa</a:t>
            </a:r>
            <a:r>
              <a:rPr lang="en-AU" altLang="en-US" dirty="0" smtClean="0">
                <a:latin typeface="Arial" panose="020B0604020202020204" pitchFamily="34" charset="0"/>
                <a:cs typeface="Arial" panose="020B0604020202020204" pitchFamily="34" charset="0"/>
              </a:rPr>
              <a:t>, alcheringa, </a:t>
            </a:r>
            <a:r>
              <a:rPr lang="en-AU" altLang="en-US" dirty="0" err="1" smtClean="0">
                <a:latin typeface="Arial" panose="020B0604020202020204" pitchFamily="34" charset="0"/>
                <a:cs typeface="Arial" panose="020B0604020202020204" pitchFamily="34" charset="0"/>
              </a:rPr>
              <a:t>alchera</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aldjerinya</a:t>
            </a:r>
            <a:r>
              <a:rPr lang="en-AU" altLang="en-US" dirty="0" smtClean="0">
                <a:latin typeface="Arial" panose="020B0604020202020204" pitchFamily="34" charset="0"/>
                <a:cs typeface="Arial" panose="020B0604020202020204" pitchFamily="34" charset="0"/>
              </a:rPr>
              <a:t> (Arrernte people, central Australia),</a:t>
            </a:r>
          </a:p>
          <a:p>
            <a:r>
              <a:rPr lang="en-AU" altLang="en-US" dirty="0" err="1" smtClean="0">
                <a:latin typeface="Arial" panose="020B0604020202020204" pitchFamily="34" charset="0"/>
                <a:cs typeface="Arial" panose="020B0604020202020204" pitchFamily="34" charset="0"/>
              </a:rPr>
              <a:t>palaneri</a:t>
            </a:r>
            <a:r>
              <a:rPr lang="en-AU" altLang="en-US" dirty="0" smtClean="0">
                <a:latin typeface="Arial" panose="020B0604020202020204" pitchFamily="34" charset="0"/>
                <a:cs typeface="Arial" panose="020B0604020202020204" pitchFamily="34" charset="0"/>
              </a:rPr>
              <a:t>,</a:t>
            </a:r>
          </a:p>
          <a:p>
            <a:r>
              <a:rPr lang="en-AU" altLang="en-US" dirty="0" err="1" smtClean="0">
                <a:latin typeface="Arial" panose="020B0604020202020204" pitchFamily="34" charset="0"/>
                <a:cs typeface="Arial" panose="020B0604020202020204" pitchFamily="34" charset="0"/>
              </a:rPr>
              <a:t>bugaregara</a:t>
            </a:r>
            <a:r>
              <a:rPr lang="en-AU" altLang="en-US" dirty="0" smtClean="0">
                <a:latin typeface="Arial" panose="020B0604020202020204" pitchFamily="34" charset="0"/>
                <a:cs typeface="Arial" panose="020B0604020202020204" pitchFamily="34" charset="0"/>
              </a:rPr>
              <a:t>,</a:t>
            </a:r>
          </a:p>
          <a:p>
            <a:r>
              <a:rPr lang="en-AU" altLang="en-US" dirty="0" err="1" smtClean="0">
                <a:latin typeface="Arial" panose="020B0604020202020204" pitchFamily="34" charset="0"/>
                <a:cs typeface="Arial" panose="020B0604020202020204" pitchFamily="34" charset="0"/>
              </a:rPr>
              <a:t>ngarangani</a:t>
            </a:r>
            <a:r>
              <a:rPr lang="en-AU" altLang="en-US" dirty="0" smtClean="0">
                <a:latin typeface="Arial" panose="020B0604020202020204" pitchFamily="34" charset="0"/>
                <a:cs typeface="Arial" panose="020B0604020202020204" pitchFamily="34" charset="0"/>
              </a:rPr>
              <a:t>,</a:t>
            </a:r>
          </a:p>
          <a:p>
            <a:r>
              <a:rPr lang="en-AU" altLang="en-US" dirty="0" err="1" smtClean="0">
                <a:latin typeface="Arial" panose="020B0604020202020204" pitchFamily="34" charset="0"/>
                <a:cs typeface="Arial" panose="020B0604020202020204" pitchFamily="34" charset="0"/>
              </a:rPr>
              <a:t>ungud</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Ngarinyin</a:t>
            </a:r>
            <a:r>
              <a:rPr lang="en-AU" altLang="en-US" dirty="0" smtClean="0">
                <a:latin typeface="Arial" panose="020B0604020202020204" pitchFamily="34" charset="0"/>
                <a:cs typeface="Arial" panose="020B0604020202020204" pitchFamily="34" charset="0"/>
              </a:rPr>
              <a:t> people, north-Western Australia),</a:t>
            </a:r>
          </a:p>
          <a:p>
            <a:r>
              <a:rPr lang="en-AU" altLang="en-US" dirty="0" err="1" smtClean="0">
                <a:latin typeface="Arial" panose="020B0604020202020204" pitchFamily="34" charset="0"/>
                <a:cs typeface="Arial" panose="020B0604020202020204" pitchFamily="34" charset="0"/>
              </a:rPr>
              <a:t>wongar</a:t>
            </a:r>
            <a:r>
              <a:rPr lang="en-AU" altLang="en-US" dirty="0" smtClean="0">
                <a:latin typeface="Arial" panose="020B0604020202020204" pitchFamily="34" charset="0"/>
                <a:cs typeface="Arial" panose="020B0604020202020204" pitchFamily="34" charset="0"/>
              </a:rPr>
              <a:t> (north eastern Arnhem Land),</a:t>
            </a:r>
          </a:p>
          <a:p>
            <a:r>
              <a:rPr lang="en-AU" altLang="en-US" dirty="0" err="1" smtClean="0">
                <a:latin typeface="Arial" panose="020B0604020202020204" pitchFamily="34" charset="0"/>
                <a:cs typeface="Arial" panose="020B0604020202020204" pitchFamily="34" charset="0"/>
              </a:rPr>
              <a:t>bugari</a:t>
            </a:r>
            <a:r>
              <a:rPr lang="en-AU" altLang="en-US" dirty="0" smtClean="0">
                <a:latin typeface="Arial" panose="020B0604020202020204" pitchFamily="34" charset="0"/>
                <a:cs typeface="Arial" panose="020B0604020202020204" pitchFamily="34" charset="0"/>
              </a:rPr>
              <a:t> (Broome, north-Western Australia).</a:t>
            </a:r>
          </a:p>
          <a:p>
            <a:r>
              <a:rPr lang="en-AU" altLang="en-US" dirty="0" smtClean="0">
                <a:latin typeface="Arial" panose="020B0604020202020204" pitchFamily="34" charset="0"/>
                <a:cs typeface="Arial" panose="020B0604020202020204" pitchFamily="34" charset="0"/>
              </a:rPr>
              <a:t>There is no spelling orthodoxy because native speakers did not write down Aboriginal languages.</a:t>
            </a:r>
          </a:p>
          <a:p>
            <a:r>
              <a:rPr lang="en-AU" altLang="en-US" dirty="0" smtClean="0">
                <a:latin typeface="Arial" panose="020B0604020202020204" pitchFamily="34" charset="0"/>
                <a:cs typeface="Arial" panose="020B0604020202020204" pitchFamily="34" charset="0"/>
              </a:rPr>
              <a:t>It is collectively known as The Dreaming when talked about in English.</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Photography, </a:t>
            </a:r>
            <a:r>
              <a:rPr lang="en-AU" altLang="en-US" dirty="0" err="1" smtClean="0">
                <a:latin typeface="Arial" panose="020B0604020202020204" pitchFamily="34" charset="0"/>
                <a:cs typeface="Arial" panose="020B0604020202020204" pitchFamily="34" charset="0"/>
              </a:rPr>
              <a:t>Akurra</a:t>
            </a:r>
            <a:r>
              <a:rPr lang="en-AU" altLang="en-US" dirty="0" smtClean="0">
                <a:latin typeface="Arial" panose="020B0604020202020204" pitchFamily="34" charset="0"/>
                <a:cs typeface="Arial" panose="020B0604020202020204" pitchFamily="34" charset="0"/>
              </a:rPr>
              <a:t> at </a:t>
            </a:r>
            <a:r>
              <a:rPr lang="en-AU" altLang="en-US" dirty="0" err="1" smtClean="0">
                <a:latin typeface="Arial" panose="020B0604020202020204" pitchFamily="34" charset="0"/>
                <a:cs typeface="Arial" panose="020B0604020202020204" pitchFamily="34" charset="0"/>
              </a:rPr>
              <a:t>Yaki</a:t>
            </a:r>
            <a:r>
              <a:rPr lang="en-AU" altLang="en-US" dirty="0" smtClean="0">
                <a:latin typeface="Arial" panose="020B0604020202020204" pitchFamily="34" charset="0"/>
                <a:cs typeface="Arial" panose="020B0604020202020204" pitchFamily="34" charset="0"/>
              </a:rPr>
              <a:t>, Flinders Ranges.  Photography copyright Adele </a:t>
            </a:r>
            <a:r>
              <a:rPr lang="en-AU" altLang="en-US" dirty="0" err="1" smtClean="0">
                <a:latin typeface="Arial" panose="020B0604020202020204" pitchFamily="34" charset="0"/>
                <a:cs typeface="Arial" panose="020B0604020202020204" pitchFamily="34" charset="0"/>
              </a:rPr>
              <a:t>Pring</a:t>
            </a:r>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t>
            </a:r>
            <a:br>
              <a:rPr lang="en-AU" altLang="en-US" dirty="0" smtClean="0">
                <a:latin typeface="Arial" panose="020B0604020202020204" pitchFamily="34" charset="0"/>
                <a:cs typeface="Arial" panose="020B0604020202020204" pitchFamily="34" charset="0"/>
              </a:rPr>
            </a:br>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a:t>
            </a:fld>
            <a:endParaRPr lang="en-AU"/>
          </a:p>
        </p:txBody>
      </p:sp>
    </p:spTree>
    <p:extLst>
      <p:ext uri="{BB962C8B-B14F-4D97-AF65-F5344CB8AC3E}">
        <p14:creationId xmlns:p14="http://schemas.microsoft.com/office/powerpoint/2010/main" val="2043462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Donna Meehan, </a:t>
            </a:r>
            <a:r>
              <a:rPr lang="en-US" altLang="en-US" i="1" dirty="0" smtClean="0">
                <a:latin typeface="Arial" panose="020B0604020202020204" pitchFamily="34" charset="0"/>
                <a:cs typeface="Arial" panose="020B0604020202020204" pitchFamily="34" charset="0"/>
              </a:rPr>
              <a:t>It is No Secret: The story of a stolen child, </a:t>
            </a:r>
            <a:r>
              <a:rPr lang="en-AU" altLang="en-US" dirty="0" smtClean="0">
                <a:latin typeface="Arial" panose="020B0604020202020204" pitchFamily="34" charset="0"/>
                <a:cs typeface="Arial" panose="020B0604020202020204" pitchFamily="34" charset="0"/>
              </a:rPr>
              <a:t>Published 2000 by Random House Australia</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40</a:t>
            </a:fld>
            <a:endParaRPr lang="en-AU"/>
          </a:p>
        </p:txBody>
      </p:sp>
    </p:spTree>
    <p:extLst>
      <p:ext uri="{BB962C8B-B14F-4D97-AF65-F5344CB8AC3E}">
        <p14:creationId xmlns:p14="http://schemas.microsoft.com/office/powerpoint/2010/main" val="1955846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UNITING ABORIGINAL AND ISLANDER CHRISTIAN CONGRESS</a:t>
            </a:r>
          </a:p>
          <a:p>
            <a:endParaRPr lang="en-US"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41</a:t>
            </a:fld>
            <a:endParaRPr lang="en-AU"/>
          </a:p>
        </p:txBody>
      </p:sp>
    </p:spTree>
    <p:extLst>
      <p:ext uri="{BB962C8B-B14F-4D97-AF65-F5344CB8AC3E}">
        <p14:creationId xmlns:p14="http://schemas.microsoft.com/office/powerpoint/2010/main" val="403787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UNITING ABORIGINAL AND ISLANDER CHRISTIAN CONGRESS, preamble, Uniting Church in Australia Constitution.</a:t>
            </a:r>
          </a:p>
          <a:p>
            <a:endParaRPr lang="en-US"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42</a:t>
            </a:fld>
            <a:endParaRPr lang="en-AU"/>
          </a:p>
        </p:txBody>
      </p:sp>
    </p:spTree>
    <p:extLst>
      <p:ext uri="{BB962C8B-B14F-4D97-AF65-F5344CB8AC3E}">
        <p14:creationId xmlns:p14="http://schemas.microsoft.com/office/powerpoint/2010/main" val="3523310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Aboriginal Christian art is a fusion of western and traditional way.  Christian beliefs are combined with beliefs about the Dreaming.  Aboriginal people have always had a complex spiritual life and this is used to understand and accept Christianity.</a:t>
            </a:r>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43</a:t>
            </a:fld>
            <a:endParaRPr lang="en-AU"/>
          </a:p>
        </p:txBody>
      </p:sp>
    </p:spTree>
    <p:extLst>
      <p:ext uri="{BB962C8B-B14F-4D97-AF65-F5344CB8AC3E}">
        <p14:creationId xmlns:p14="http://schemas.microsoft.com/office/powerpoint/2010/main" val="934629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dirty="0" smtClean="0">
                <a:latin typeface="Arial" panose="020B0604020202020204" pitchFamily="34" charset="0"/>
                <a:cs typeface="Arial" panose="020B0604020202020204" pitchFamily="34" charset="0"/>
              </a:rPr>
              <a:t>The Painting – “Invasion”</a:t>
            </a:r>
          </a:p>
          <a:p>
            <a:pPr eaLnBrk="1" hangingPunct="1">
              <a:spcBef>
                <a:spcPct val="50000"/>
              </a:spcBef>
            </a:pPr>
            <a:r>
              <a:rPr lang="en-US" altLang="en-US" dirty="0" smtClean="0">
                <a:latin typeface="Arial" panose="020B0604020202020204" pitchFamily="34" charset="0"/>
                <a:cs typeface="Arial" panose="020B0604020202020204" pitchFamily="34" charset="0"/>
              </a:rPr>
              <a:t>The Artist – “</a:t>
            </a:r>
            <a:r>
              <a:rPr lang="en-US" altLang="en-US" dirty="0" err="1" smtClean="0">
                <a:latin typeface="Arial" panose="020B0604020202020204" pitchFamily="34" charset="0"/>
                <a:cs typeface="Arial" panose="020B0604020202020204" pitchFamily="34" charset="0"/>
              </a:rPr>
              <a:t>Munnari</a:t>
            </a:r>
            <a:r>
              <a:rPr lang="en-US" altLang="en-US" dirty="0" smtClean="0">
                <a:latin typeface="Arial" panose="020B0604020202020204" pitchFamily="34" charset="0"/>
                <a:cs typeface="Arial" panose="020B0604020202020204" pitchFamily="34" charset="0"/>
              </a:rPr>
              <a:t>” John Hammond </a:t>
            </a:r>
            <a:r>
              <a:rPr lang="en-US" altLang="en-US" dirty="0" err="1" smtClean="0">
                <a:latin typeface="Arial" panose="020B0604020202020204" pitchFamily="34" charset="0"/>
                <a:cs typeface="Arial" panose="020B0604020202020204" pitchFamily="34" charset="0"/>
              </a:rPr>
              <a:t>A’Hang</a:t>
            </a:r>
            <a:endParaRPr lang="en-US" altLang="en-US" dirty="0" smtClean="0">
              <a:latin typeface="Arial" panose="020B0604020202020204" pitchFamily="34" charset="0"/>
              <a:cs typeface="Arial" panose="020B0604020202020204" pitchFamily="34" charset="0"/>
            </a:endParaRPr>
          </a:p>
          <a:p>
            <a:pPr eaLnBrk="1" hangingPunct="1">
              <a:spcBef>
                <a:spcPct val="50000"/>
              </a:spcBef>
            </a:pPr>
            <a:r>
              <a:rPr lang="en-US" altLang="en-US" dirty="0" smtClean="0">
                <a:latin typeface="Arial" panose="020B0604020202020204" pitchFamily="34" charset="0"/>
                <a:cs typeface="Arial" panose="020B0604020202020204" pitchFamily="34" charset="0"/>
              </a:rPr>
              <a:t>The Meaning – Whiteman came to this country in their ships, with their guns.  The Blackman had no answers.  They were poisoned, shot, hung and put in chains as punishment.</a:t>
            </a:r>
          </a:p>
          <a:p>
            <a:pPr eaLnBrk="1" hangingPunct="1">
              <a:spcBef>
                <a:spcPct val="50000"/>
              </a:spcBef>
            </a:pPr>
            <a:r>
              <a:rPr lang="en-US" altLang="en-US" dirty="0" smtClean="0">
                <a:latin typeface="Arial" panose="020B0604020202020204" pitchFamily="34" charset="0"/>
                <a:cs typeface="Arial" panose="020B0604020202020204" pitchFamily="34" charset="0"/>
              </a:rPr>
              <a:t>Then along came religion, Christianity. The Bible was read at campsites by Whiteman and later black and white.</a:t>
            </a:r>
          </a:p>
          <a:p>
            <a:pPr eaLnBrk="1" hangingPunct="1">
              <a:spcBef>
                <a:spcPct val="50000"/>
              </a:spcBef>
            </a:pPr>
            <a:r>
              <a:rPr lang="en-US" altLang="en-US" dirty="0" smtClean="0">
                <a:latin typeface="Arial" panose="020B0604020202020204" pitchFamily="34" charset="0"/>
                <a:cs typeface="Arial" panose="020B0604020202020204" pitchFamily="34" charset="0"/>
              </a:rPr>
              <a:t>Now we walk side by side burning bridges of the past.</a:t>
            </a:r>
          </a:p>
          <a:p>
            <a:pPr eaLnBrk="1" hangingPunct="1">
              <a:spcBef>
                <a:spcPct val="50000"/>
              </a:spcBef>
            </a:pPr>
            <a:r>
              <a:rPr lang="en-US" altLang="en-US" dirty="0" smtClean="0">
                <a:latin typeface="Arial" panose="020B0604020202020204" pitchFamily="34" charset="0"/>
                <a:cs typeface="Arial" panose="020B0604020202020204" pitchFamily="34" charset="0"/>
              </a:rPr>
              <a:t>The chains of the past are broken, and black and white walk on equal ground through this rugged, wide land – their spirit finally freed through Christianity.</a:t>
            </a:r>
          </a:p>
          <a:p>
            <a:pPr eaLnBrk="1" hangingPunct="1">
              <a:spcBef>
                <a:spcPct val="50000"/>
              </a:spcBef>
            </a:pPr>
            <a:endParaRPr lang="en-US"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Artist Contact “</a:t>
            </a:r>
            <a:r>
              <a:rPr lang="en-AU" altLang="en-US" dirty="0" err="1" smtClean="0">
                <a:latin typeface="Arial" panose="020B0604020202020204" pitchFamily="34" charset="0"/>
                <a:cs typeface="Arial" panose="020B0604020202020204" pitchFamily="34" charset="0"/>
              </a:rPr>
              <a:t>Munnari</a:t>
            </a:r>
            <a:r>
              <a:rPr lang="en-AU" altLang="en-US" dirty="0" smtClean="0">
                <a:latin typeface="Arial" panose="020B0604020202020204" pitchFamily="34" charset="0"/>
                <a:cs typeface="Arial" panose="020B0604020202020204" pitchFamily="34" charset="0"/>
              </a:rPr>
              <a:t>” John Hammond </a:t>
            </a:r>
            <a:r>
              <a:rPr lang="en-AU" altLang="en-US" dirty="0" err="1" smtClean="0">
                <a:latin typeface="Arial" panose="020B0604020202020204" pitchFamily="34" charset="0"/>
                <a:cs typeface="Arial" panose="020B0604020202020204" pitchFamily="34" charset="0"/>
              </a:rPr>
              <a:t>A’Hang</a:t>
            </a:r>
            <a:r>
              <a:rPr lang="en-AU" altLang="en-US" dirty="0" smtClean="0">
                <a:latin typeface="Arial" panose="020B0604020202020204" pitchFamily="34" charset="0"/>
                <a:cs typeface="Arial" panose="020B0604020202020204" pitchFamily="34" charset="0"/>
              </a:rPr>
              <a:t>, c/- Kingsley </a:t>
            </a:r>
            <a:r>
              <a:rPr lang="en-AU" altLang="en-US" dirty="0" err="1" smtClean="0">
                <a:latin typeface="Arial" panose="020B0604020202020204" pitchFamily="34" charset="0"/>
                <a:cs typeface="Arial" panose="020B0604020202020204" pitchFamily="34" charset="0"/>
              </a:rPr>
              <a:t>A‚Hang</a:t>
            </a:r>
            <a:r>
              <a:rPr lang="en-AU" altLang="en-US" dirty="0" smtClean="0">
                <a:latin typeface="Arial" panose="020B0604020202020204" pitchFamily="34" charset="0"/>
                <a:cs typeface="Arial" panose="020B0604020202020204" pitchFamily="34" charset="0"/>
              </a:rPr>
              <a:t>, Justice, Freedom &amp; Hope. Synod of South Australia, Uniting Church in Australia. P.O. Box 2145 (Second Floor, 33 Pine Street),Adelaide, S.A.5000: telephone (08) 212 4066 Produced by the Aboriginal &amp; Islander Commission of the National Council of Churches in Australia. Painting: © 1994 by Aboriginal &amp; Islander Commission. </a:t>
            </a: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44</a:t>
            </a:fld>
            <a:endParaRPr lang="en-AU"/>
          </a:p>
        </p:txBody>
      </p:sp>
    </p:spTree>
    <p:extLst>
      <p:ext uri="{BB962C8B-B14F-4D97-AF65-F5344CB8AC3E}">
        <p14:creationId xmlns:p14="http://schemas.microsoft.com/office/powerpoint/2010/main" val="490244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meaning of the painting going clockwise</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Starting top left</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Good Friday, 3 Wise Men, Shepherds, Jesus and children</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		            Angels and Mary</a:t>
            </a:r>
          </a:p>
          <a:p>
            <a:r>
              <a:rPr lang="en-AU" altLang="en-US" dirty="0" smtClean="0">
                <a:latin typeface="Arial" panose="020B0604020202020204" pitchFamily="34" charset="0"/>
                <a:cs typeface="Arial" panose="020B0604020202020204" pitchFamily="34" charset="0"/>
              </a:rPr>
              <a:t>	Jesus talking to disciples	Angel and Joseph</a:t>
            </a:r>
          </a:p>
          <a:p>
            <a:r>
              <a:rPr lang="en-AU" altLang="en-US" dirty="0" smtClean="0">
                <a:latin typeface="Arial" panose="020B0604020202020204" pitchFamily="34" charset="0"/>
                <a:cs typeface="Arial" panose="020B0604020202020204" pitchFamily="34" charset="0"/>
              </a:rPr>
              <a:t>Feeding the 5000	Jesus baptism</a:t>
            </a:r>
          </a:p>
          <a:p>
            <a:r>
              <a:rPr lang="en-AU" altLang="en-US" dirty="0" smtClean="0">
                <a:latin typeface="Arial" panose="020B0604020202020204" pitchFamily="34" charset="0"/>
                <a:cs typeface="Arial" panose="020B0604020202020204" pitchFamily="34" charset="0"/>
              </a:rPr>
              <a:t>	Cain	Abel</a:t>
            </a:r>
          </a:p>
          <a:p>
            <a:r>
              <a:rPr lang="en-AU" altLang="en-US" dirty="0" smtClean="0">
                <a:latin typeface="Arial" panose="020B0604020202020204" pitchFamily="34" charset="0"/>
                <a:cs typeface="Arial" panose="020B0604020202020204" pitchFamily="34" charset="0"/>
              </a:rPr>
              <a:t>       Abraham and Isaac		Noah</a:t>
            </a:r>
          </a:p>
          <a:p>
            <a:r>
              <a:rPr lang="en-AU" altLang="en-US" dirty="0" smtClean="0">
                <a:latin typeface="Arial" panose="020B0604020202020204" pitchFamily="34" charset="0"/>
                <a:cs typeface="Arial" panose="020B0604020202020204" pitchFamily="34" charset="0"/>
              </a:rPr>
              <a:t>10 Commandments       Jesus healing the blind man    Jesus and the 12</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Painting from the Finke River Mission, artist unknown.</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45</a:t>
            </a:fld>
            <a:endParaRPr lang="en-AU"/>
          </a:p>
        </p:txBody>
      </p:sp>
    </p:spTree>
    <p:extLst>
      <p:ext uri="{BB962C8B-B14F-4D97-AF65-F5344CB8AC3E}">
        <p14:creationId xmlns:p14="http://schemas.microsoft.com/office/powerpoint/2010/main" val="1632611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What do you think this painting is portraying?  What does the symbolism say to you?</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Artist: Tricia Carter</a:t>
            </a:r>
          </a:p>
          <a:p>
            <a:r>
              <a:rPr lang="en-AU" altLang="en-US" dirty="0" smtClean="0">
                <a:latin typeface="Arial" panose="020B0604020202020204" pitchFamily="34" charset="0"/>
                <a:cs typeface="Arial" panose="020B0604020202020204" pitchFamily="34" charset="0"/>
              </a:rPr>
              <a:t>This tract can be purchased from Lutheran Tract Mission for 10 cents. http://www.ltm.org.au/product/advanced_tract_search?q=&amp;tag=indigenous</a:t>
            </a:r>
          </a:p>
          <a:p>
            <a:endParaRPr lang="en-AU" altLang="en-US"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46</a:t>
            </a:fld>
            <a:endParaRPr lang="en-AU"/>
          </a:p>
        </p:txBody>
      </p:sp>
    </p:spTree>
    <p:extLst>
      <p:ext uri="{BB962C8B-B14F-4D97-AF65-F5344CB8AC3E}">
        <p14:creationId xmlns:p14="http://schemas.microsoft.com/office/powerpoint/2010/main" val="4206207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Baptism, artist Mary </a:t>
            </a:r>
            <a:r>
              <a:rPr lang="en-AU" altLang="en-US" dirty="0" err="1" smtClean="0">
                <a:latin typeface="Arial" panose="020B0604020202020204" pitchFamily="34" charset="0"/>
                <a:cs typeface="Arial" panose="020B0604020202020204" pitchFamily="34" charset="0"/>
              </a:rPr>
              <a:t>Malbunka</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Haasts</a:t>
            </a:r>
            <a:r>
              <a:rPr lang="en-AU" altLang="en-US" dirty="0" smtClean="0">
                <a:latin typeface="Arial" panose="020B0604020202020204" pitchFamily="34" charset="0"/>
                <a:cs typeface="Arial" panose="020B0604020202020204" pitchFamily="34" charset="0"/>
              </a:rPr>
              <a:t> Bluff Mission</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Baptism Day, 3 babies (small white bundles) are being brought to the waters of life (blue water in bowl).  They are being supported by their 2 parents and 2 sponsors and are watched upon by their family members and the whole congregation.  The pastor with the 2 evangelists on either side of him are about to perform the baptism.  The pastor stands in front of the bright light of Christ which is before all the people.</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This tract can be purchased from Lutheran Tract Mission for 10 cents. http://www.ltm.org.au/product/advanced_tract_search?q=&amp;tag=indigenous</a:t>
            </a:r>
          </a:p>
          <a:p>
            <a:endParaRPr lang="en-AU" altLang="en-US"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47</a:t>
            </a:fld>
            <a:endParaRPr lang="en-AU"/>
          </a:p>
        </p:txBody>
      </p:sp>
    </p:spTree>
    <p:extLst>
      <p:ext uri="{BB962C8B-B14F-4D97-AF65-F5344CB8AC3E}">
        <p14:creationId xmlns:p14="http://schemas.microsoft.com/office/powerpoint/2010/main" val="812297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Nativity, artist Charlotte Phillips, </a:t>
            </a:r>
            <a:r>
              <a:rPr lang="en-AU" altLang="en-US" dirty="0" err="1" smtClean="0">
                <a:latin typeface="Arial" panose="020B0604020202020204" pitchFamily="34" charset="0"/>
                <a:cs typeface="Arial" panose="020B0604020202020204" pitchFamily="34" charset="0"/>
              </a:rPr>
              <a:t>Luritja</a:t>
            </a:r>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This tract can be purchased from Lutheran Tract Mission for 10 cents. http://www.ltm.org.au/product/advanced_tract_search?q=&amp;tag=indigenous</a:t>
            </a:r>
          </a:p>
          <a:p>
            <a:endParaRPr lang="en-AU" altLang="en-US"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48</a:t>
            </a:fld>
            <a:endParaRPr lang="en-AU"/>
          </a:p>
        </p:txBody>
      </p:sp>
    </p:spTree>
    <p:extLst>
      <p:ext uri="{BB962C8B-B14F-4D97-AF65-F5344CB8AC3E}">
        <p14:creationId xmlns:p14="http://schemas.microsoft.com/office/powerpoint/2010/main" val="262980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Easter Resurrection</a:t>
            </a:r>
          </a:p>
          <a:p>
            <a:r>
              <a:rPr lang="en-AU" altLang="en-US" dirty="0" smtClean="0">
                <a:latin typeface="Arial" panose="020B0604020202020204" pitchFamily="34" charset="0"/>
                <a:cs typeface="Arial" panose="020B0604020202020204" pitchFamily="34" charset="0"/>
              </a:rPr>
              <a:t>artist </a:t>
            </a:r>
            <a:r>
              <a:rPr lang="en-AU" altLang="en-US" dirty="0" err="1" smtClean="0">
                <a:latin typeface="Arial" panose="020B0604020202020204" pitchFamily="34" charset="0"/>
                <a:cs typeface="Arial" panose="020B0604020202020204" pitchFamily="34" charset="0"/>
              </a:rPr>
              <a:t>Lowina</a:t>
            </a:r>
            <a:r>
              <a:rPr lang="en-AU" altLang="en-US" dirty="0" smtClean="0">
                <a:latin typeface="Arial" panose="020B0604020202020204" pitchFamily="34" charset="0"/>
                <a:cs typeface="Arial" panose="020B0604020202020204" pitchFamily="34" charset="0"/>
              </a:rPr>
              <a:t>, </a:t>
            </a:r>
            <a:r>
              <a:rPr lang="en-AU" altLang="en-US" dirty="0" err="1" smtClean="0">
                <a:latin typeface="Arial" panose="020B0604020202020204" pitchFamily="34" charset="0"/>
                <a:cs typeface="Arial" panose="020B0604020202020204" pitchFamily="34" charset="0"/>
              </a:rPr>
              <a:t>Hermannesburg</a:t>
            </a:r>
            <a:r>
              <a:rPr lang="en-AU" altLang="en-US" dirty="0" smtClean="0">
                <a:latin typeface="Arial" panose="020B0604020202020204" pitchFamily="34" charset="0"/>
                <a:cs typeface="Arial" panose="020B0604020202020204" pitchFamily="34" charset="0"/>
              </a:rPr>
              <a:t>.</a:t>
            </a:r>
          </a:p>
          <a:p>
            <a:r>
              <a:rPr lang="en-AU" altLang="en-US" dirty="0" smtClean="0">
                <a:latin typeface="Arial" panose="020B0604020202020204" pitchFamily="34" charset="0"/>
                <a:cs typeface="Arial" panose="020B0604020202020204" pitchFamily="34" charset="0"/>
              </a:rPr>
              <a:t>This tract can be purchased from Lutheran Tract Mission for 10 cents. http://www.ltm.org.au/product/advanced_tract_search?q=&amp;tag=indigenous</a:t>
            </a:r>
          </a:p>
          <a:p>
            <a:endParaRPr lang="en-AU" altLang="en-US"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49</a:t>
            </a:fld>
            <a:endParaRPr lang="en-AU"/>
          </a:p>
        </p:txBody>
      </p:sp>
    </p:spTree>
    <p:extLst>
      <p:ext uri="{BB962C8B-B14F-4D97-AF65-F5344CB8AC3E}">
        <p14:creationId xmlns:p14="http://schemas.microsoft.com/office/powerpoint/2010/main" val="387388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paths of the Dreaming creatures are known as ‘song lines’ and are still present today.  As the Elders die many of the song lines are being lost and there is a push by academics and researchers to record as many of the song lines as possible.  An example of a South Australian song line is the </a:t>
            </a:r>
            <a:r>
              <a:rPr lang="en-AU" altLang="en-US" dirty="0" err="1" smtClean="0">
                <a:latin typeface="Arial" panose="020B0604020202020204" pitchFamily="34" charset="0"/>
                <a:cs typeface="Arial" panose="020B0604020202020204" pitchFamily="34" charset="0"/>
              </a:rPr>
              <a:t>Tjullbruke</a:t>
            </a:r>
            <a:r>
              <a:rPr lang="en-AU" altLang="en-US" dirty="0" smtClean="0">
                <a:latin typeface="Arial" panose="020B0604020202020204" pitchFamily="34" charset="0"/>
                <a:cs typeface="Arial" panose="020B0604020202020204" pitchFamily="34" charset="0"/>
              </a:rPr>
              <a:t> Trail.  This is available on the internet: http://en.wikipedia.org/wiki/Tjilbruke and http://www.holdfast.sa.gov.au/page.aspx?u=1465.</a:t>
            </a:r>
          </a:p>
          <a:p>
            <a:r>
              <a:rPr lang="en-AU" altLang="en-US" dirty="0" smtClean="0">
                <a:latin typeface="Arial" panose="020B0604020202020204" pitchFamily="34" charset="0"/>
                <a:cs typeface="Arial" panose="020B0604020202020204" pitchFamily="34" charset="0"/>
              </a:rPr>
              <a:t>Information about song lines can be found at this web site: http://en.wikipedia.org/wiki/Songline</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Activity with staff, read the song line information on Wikipedia and discuss how a song line is a map of country and can be compared to a contour map used today.</a:t>
            </a:r>
          </a:p>
          <a:p>
            <a:r>
              <a:rPr lang="en-AU" altLang="en-US" dirty="0" smtClean="0">
                <a:latin typeface="Arial" panose="020B0604020202020204" pitchFamily="34" charset="0"/>
                <a:cs typeface="Arial" panose="020B0604020202020204" pitchFamily="34" charset="0"/>
              </a:rPr>
              <a:t>Look up some of the examples of song lines and follow them as a map of country.</a:t>
            </a:r>
          </a:p>
          <a:p>
            <a:r>
              <a:rPr lang="en-AU" altLang="en-US" dirty="0" smtClean="0">
                <a:latin typeface="Arial" panose="020B0604020202020204" pitchFamily="34" charset="0"/>
                <a:cs typeface="Arial" panose="020B0604020202020204" pitchFamily="34" charset="0"/>
              </a:rPr>
              <a:t>For example the </a:t>
            </a:r>
            <a:r>
              <a:rPr lang="en-AU" altLang="en-US" dirty="0" err="1" smtClean="0">
                <a:latin typeface="Arial" panose="020B0604020202020204" pitchFamily="34" charset="0"/>
                <a:cs typeface="Arial" panose="020B0604020202020204" pitchFamily="34" charset="0"/>
              </a:rPr>
              <a:t>Tjulbruke</a:t>
            </a:r>
            <a:r>
              <a:rPr lang="en-AU" altLang="en-US" dirty="0" smtClean="0">
                <a:latin typeface="Arial" panose="020B0604020202020204" pitchFamily="34" charset="0"/>
                <a:cs typeface="Arial" panose="020B0604020202020204" pitchFamily="34" charset="0"/>
              </a:rPr>
              <a:t> song line shows where water holes are and where to find </a:t>
            </a:r>
            <a:r>
              <a:rPr lang="en-AU" altLang="en-US" dirty="0" err="1" smtClean="0">
                <a:latin typeface="Arial" panose="020B0604020202020204" pitchFamily="34" charset="0"/>
                <a:cs typeface="Arial" panose="020B0604020202020204" pitchFamily="34" charset="0"/>
              </a:rPr>
              <a:t>baruke</a:t>
            </a:r>
            <a:r>
              <a:rPr lang="en-AU" altLang="en-US" dirty="0" smtClean="0">
                <a:latin typeface="Arial" panose="020B0604020202020204" pitchFamily="34" charset="0"/>
                <a:cs typeface="Arial" panose="020B0604020202020204" pitchFamily="34" charset="0"/>
              </a:rPr>
              <a:t> (iron pyrites) to make fire.  The story goes over </a:t>
            </a:r>
            <a:r>
              <a:rPr lang="en-AU" altLang="en-US" dirty="0" err="1" smtClean="0">
                <a:latin typeface="Arial" panose="020B0604020202020204" pitchFamily="34" charset="0"/>
                <a:cs typeface="Arial" panose="020B0604020202020204" pitchFamily="34" charset="0"/>
              </a:rPr>
              <a:t>Peramangk</a:t>
            </a:r>
            <a:r>
              <a:rPr lang="en-AU" altLang="en-US" dirty="0" smtClean="0">
                <a:latin typeface="Arial" panose="020B0604020202020204" pitchFamily="34" charset="0"/>
                <a:cs typeface="Arial" panose="020B0604020202020204" pitchFamily="34" charset="0"/>
              </a:rPr>
              <a:t>, Kaurna and </a:t>
            </a:r>
            <a:r>
              <a:rPr lang="en-AU" altLang="en-US" dirty="0" err="1" smtClean="0">
                <a:latin typeface="Arial" panose="020B0604020202020204" pitchFamily="34" charset="0"/>
                <a:cs typeface="Arial" panose="020B0604020202020204" pitchFamily="34" charset="0"/>
              </a:rPr>
              <a:t>Ngarridjeri</a:t>
            </a:r>
            <a:r>
              <a:rPr lang="en-AU" altLang="en-US" dirty="0" smtClean="0">
                <a:latin typeface="Arial" panose="020B0604020202020204" pitchFamily="34" charset="0"/>
                <a:cs typeface="Arial" panose="020B0604020202020204" pitchFamily="34" charset="0"/>
              </a:rPr>
              <a:t> land.  It also explains the importance of totems, relationships and burial procedures.  This activity could also be used with students</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Photography, Goanna and Native Cat Dreaming, Flinders Ranges.  Copyright Adele </a:t>
            </a:r>
            <a:r>
              <a:rPr lang="en-AU" altLang="en-US" dirty="0" err="1" smtClean="0">
                <a:latin typeface="Arial" panose="020B0604020202020204" pitchFamily="34" charset="0"/>
                <a:cs typeface="Arial" panose="020B0604020202020204" pitchFamily="34" charset="0"/>
              </a:rPr>
              <a:t>Pring</a:t>
            </a:r>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a:t>
            </a:fld>
            <a:endParaRPr lang="en-AU"/>
          </a:p>
        </p:txBody>
      </p:sp>
    </p:spTree>
    <p:extLst>
      <p:ext uri="{BB962C8B-B14F-4D97-AF65-F5344CB8AC3E}">
        <p14:creationId xmlns:p14="http://schemas.microsoft.com/office/powerpoint/2010/main" val="827398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Catholic World Youth Day 2008 in Sydney provided another example of how traditional Aboriginal art and spirituality join modern-day spiritual beliefs.</a:t>
            </a:r>
          </a:p>
          <a:p>
            <a:r>
              <a:rPr lang="en-AU" altLang="en-US" dirty="0" smtClean="0">
                <a:latin typeface="Arial" panose="020B0604020202020204" pitchFamily="34" charset="0"/>
                <a:cs typeface="Arial" panose="020B0604020202020204" pitchFamily="34" charset="0"/>
              </a:rPr>
              <a:t>Aboriginal artist Richard Campbell, a member of the Stolen Generations, created a series of Indigenous artworks which were used on official merchandise for the World Youth Day.</a:t>
            </a:r>
          </a:p>
          <a:p>
            <a:r>
              <a:rPr lang="en-AU" altLang="en-US" dirty="0" smtClean="0">
                <a:latin typeface="Arial" panose="020B0604020202020204" pitchFamily="34" charset="0"/>
                <a:cs typeface="Arial" panose="020B0604020202020204" pitchFamily="34" charset="0"/>
              </a:rPr>
              <a:t>The artworks reinterpret major Catholic themes and stories from within Aboriginal spirituality, and his works Fourteen Stations of the Cross, The Madonna, The Crucifixion and The Resurrection, were used on merchandise for the 225,000 pilgrims.</a:t>
            </a:r>
          </a:p>
          <a:p>
            <a:r>
              <a:rPr lang="en-AU" altLang="en-US" dirty="0" smtClean="0">
                <a:latin typeface="Arial" panose="020B0604020202020204" pitchFamily="34" charset="0"/>
                <a:cs typeface="Arial" panose="020B0604020202020204" pitchFamily="34" charset="0"/>
              </a:rPr>
              <a:t>The Koori Mail, online e edition, 25/11/2007, “My own spirituality came flooding back”</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Richard Campbell from the </a:t>
            </a:r>
            <a:r>
              <a:rPr lang="en-AU" altLang="en-US" dirty="0" err="1" smtClean="0">
                <a:latin typeface="Arial" panose="020B0604020202020204" pitchFamily="34" charset="0"/>
                <a:cs typeface="Arial" panose="020B0604020202020204" pitchFamily="34" charset="0"/>
              </a:rPr>
              <a:t>Gumbaingirr</a:t>
            </a:r>
            <a:r>
              <a:rPr lang="en-AU" altLang="en-US" dirty="0" smtClean="0">
                <a:latin typeface="Arial" panose="020B0604020202020204" pitchFamily="34" charset="0"/>
                <a:cs typeface="Arial" panose="020B0604020202020204" pitchFamily="34" charset="0"/>
              </a:rPr>
              <a:t>/</a:t>
            </a:r>
            <a:r>
              <a:rPr lang="en-AU" altLang="en-US" dirty="0" err="1" smtClean="0">
                <a:latin typeface="Arial" panose="020B0604020202020204" pitchFamily="34" charset="0"/>
                <a:cs typeface="Arial" panose="020B0604020202020204" pitchFamily="34" charset="0"/>
              </a:rPr>
              <a:t>Dhungutti</a:t>
            </a:r>
            <a:r>
              <a:rPr lang="en-AU" altLang="en-US" dirty="0" smtClean="0">
                <a:latin typeface="Arial" panose="020B0604020202020204" pitchFamily="34" charset="0"/>
                <a:cs typeface="Arial" panose="020B0604020202020204" pitchFamily="34" charset="0"/>
              </a:rPr>
              <a:t> people recalls the moment when he realised how close Christian and Aboriginal stories can be.</a:t>
            </a:r>
          </a:p>
          <a:p>
            <a:r>
              <a:rPr lang="en-AU" altLang="en-US" dirty="0" smtClean="0">
                <a:latin typeface="Arial" panose="020B0604020202020204" pitchFamily="34" charset="0"/>
                <a:cs typeface="Arial" panose="020B0604020202020204" pitchFamily="34" charset="0"/>
              </a:rPr>
              <a:t>“A Catholic priest once asked me to connect Aboriginal spirituality with Bible stories through a painting.</a:t>
            </a:r>
          </a:p>
          <a:p>
            <a:r>
              <a:rPr lang="en-AU" altLang="en-US" dirty="0" smtClean="0">
                <a:latin typeface="Arial" panose="020B0604020202020204" pitchFamily="34" charset="0"/>
                <a:cs typeface="Arial" panose="020B0604020202020204" pitchFamily="34" charset="0"/>
              </a:rPr>
              <a:t>“When I started to paint, I felt my own spirituality come flooding back and I started to remember the stories of my people. That’s when I became aware of the similarity between Aboriginal and Christian stories.</a:t>
            </a:r>
          </a:p>
          <a:p>
            <a:r>
              <a:rPr lang="en-AU" altLang="en-US" dirty="0" smtClean="0">
                <a:latin typeface="Arial" panose="020B0604020202020204" pitchFamily="34" charset="0"/>
                <a:cs typeface="Arial" panose="020B0604020202020204" pitchFamily="34" charset="0"/>
              </a:rPr>
              <a:t>“We all have a spiritual connection…, we all belong to one big God—call it Christ, we call it </a:t>
            </a:r>
            <a:r>
              <a:rPr lang="en-AU" altLang="en-US" dirty="0" err="1" smtClean="0">
                <a:latin typeface="Arial" panose="020B0604020202020204" pitchFamily="34" charset="0"/>
                <a:cs typeface="Arial" panose="020B0604020202020204" pitchFamily="34" charset="0"/>
              </a:rPr>
              <a:t>Birrigun</a:t>
            </a:r>
            <a:r>
              <a:rPr lang="en-AU" altLang="en-US" dirty="0" smtClean="0">
                <a:latin typeface="Arial" panose="020B0604020202020204" pitchFamily="34" charset="0"/>
                <a:cs typeface="Arial" panose="020B0604020202020204" pitchFamily="34" charset="0"/>
              </a:rPr>
              <a:t>, we are all one in God.”</a:t>
            </a:r>
          </a:p>
          <a:p>
            <a:r>
              <a:rPr lang="en-AU" altLang="en-US" dirty="0" smtClean="0">
                <a:latin typeface="Arial" panose="020B0604020202020204" pitchFamily="34" charset="0"/>
                <a:cs typeface="Arial" panose="020B0604020202020204" pitchFamily="34" charset="0"/>
              </a:rPr>
              <a:t>'Spiritual art chosen for Youth Day', Koori Mail 414 p.4</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More of his artwork can be found at: http://www.bing.com/images/search?q=Richard+Campbell+Aboriginal+Art&amp;qpvt=Richard+Campbell+Aboriginal+Art&amp;qpvt=Richard+Campbell+Aboriginal+Art&amp;FORM=IGRE</a:t>
            </a: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50</a:t>
            </a:fld>
            <a:endParaRPr lang="en-AU"/>
          </a:p>
        </p:txBody>
      </p:sp>
    </p:spTree>
    <p:extLst>
      <p:ext uri="{BB962C8B-B14F-4D97-AF65-F5344CB8AC3E}">
        <p14:creationId xmlns:p14="http://schemas.microsoft.com/office/powerpoint/2010/main" val="3697586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cs typeface="Arial" panose="020B0604020202020204" pitchFamily="34" charset="0"/>
              </a:rPr>
              <a:t>This cross hangs on the wall at Living Waters Lutheran School, Alice Springs, NT.  The art work was produced by the </a:t>
            </a:r>
            <a:r>
              <a:rPr lang="en-AU" altLang="en-US" dirty="0" smtClean="0">
                <a:latin typeface="Arial" panose="020B0604020202020204" pitchFamily="34" charset="0"/>
                <a:cs typeface="Arial" panose="020B0604020202020204" pitchFamily="34" charset="0"/>
              </a:rPr>
              <a:t>Arrernte women.</a:t>
            </a:r>
            <a:r>
              <a:rPr lang="en-US" altLang="en-US" dirty="0" smtClean="0">
                <a:latin typeface="Arial" panose="020B0604020202020204" pitchFamily="34" charset="0"/>
                <a:cs typeface="Arial" panose="020B0604020202020204" pitchFamily="34" charset="0"/>
              </a:rPr>
              <a:t> Starting from the top and going down.</a:t>
            </a: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			Nativity Star</a:t>
            </a:r>
          </a:p>
          <a:p>
            <a:pPr eaLnBrk="1" hangingPunct="1"/>
            <a:r>
              <a:rPr lang="en-US" altLang="en-US" dirty="0" smtClean="0">
                <a:latin typeface="Arial" panose="020B0604020202020204" pitchFamily="34" charset="0"/>
                <a:cs typeface="Arial" panose="020B0604020202020204" pitchFamily="34" charset="0"/>
              </a:rPr>
              <a:t>			The Trinity</a:t>
            </a:r>
          </a:p>
          <a:p>
            <a:pPr eaLnBrk="1" hangingPunct="1"/>
            <a:r>
              <a:rPr lang="en-US" altLang="en-US" dirty="0" smtClean="0">
                <a:latin typeface="Arial" panose="020B0604020202020204" pitchFamily="34" charset="0"/>
                <a:cs typeface="Arial" panose="020B0604020202020204" pitchFamily="34" charset="0"/>
              </a:rPr>
              <a:t>			Women’s bowl and digging stick</a:t>
            </a:r>
          </a:p>
          <a:p>
            <a:pPr eaLnBrk="1" hangingPunct="1"/>
            <a:r>
              <a:rPr lang="en-US" altLang="en-US" dirty="0" smtClean="0">
                <a:latin typeface="Arial" panose="020B0604020202020204" pitchFamily="34" charset="0"/>
                <a:cs typeface="Arial" panose="020B0604020202020204" pitchFamily="34" charset="0"/>
              </a:rPr>
              <a:t>			The school</a:t>
            </a:r>
          </a:p>
          <a:p>
            <a:pPr eaLnBrk="1" hangingPunct="1"/>
            <a:r>
              <a:rPr lang="en-US" altLang="en-US" dirty="0" smtClean="0">
                <a:latin typeface="Arial" panose="020B0604020202020204" pitchFamily="34" charset="0"/>
                <a:cs typeface="Arial" panose="020B0604020202020204" pitchFamily="34" charset="0"/>
              </a:rPr>
              <a:t>			Black and white teaching together</a:t>
            </a:r>
          </a:p>
          <a:p>
            <a:pPr eaLnBrk="1" hangingPunct="1"/>
            <a:r>
              <a:rPr lang="en-US" altLang="en-US" dirty="0" smtClean="0">
                <a:latin typeface="Arial" panose="020B0604020202020204" pitchFamily="34" charset="0"/>
                <a:cs typeface="Arial" panose="020B0604020202020204" pitchFamily="34" charset="0"/>
              </a:rPr>
              <a:t>			Black and white children learning in the classroom together</a:t>
            </a:r>
          </a:p>
          <a:p>
            <a:pPr eaLnBrk="1" hangingPunct="1"/>
            <a:r>
              <a:rPr lang="en-US" altLang="en-US" dirty="0" smtClean="0">
                <a:latin typeface="Arial" panose="020B0604020202020204" pitchFamily="34" charset="0"/>
                <a:cs typeface="Arial" panose="020B0604020202020204" pitchFamily="34" charset="0"/>
              </a:rPr>
              <a:t>			Aboriginal students walking to school		</a:t>
            </a:r>
          </a:p>
          <a:p>
            <a:pPr eaLnBrk="1" hangingPunct="1"/>
            <a:r>
              <a:rPr lang="en-US" altLang="en-US" dirty="0" smtClean="0">
                <a:latin typeface="Arial" panose="020B0604020202020204" pitchFamily="34" charset="0"/>
                <a:cs typeface="Arial" panose="020B0604020202020204" pitchFamily="34" charset="0"/>
              </a:rPr>
              <a:t>Going across is the Caterpillar Dreaming of the </a:t>
            </a:r>
            <a:r>
              <a:rPr lang="en-AU" altLang="en-US" dirty="0" smtClean="0">
                <a:latin typeface="Arial" panose="020B0604020202020204" pitchFamily="34" charset="0"/>
                <a:cs typeface="Arial" panose="020B0604020202020204" pitchFamily="34" charset="0"/>
              </a:rPr>
              <a:t>Arrernte people</a:t>
            </a:r>
            <a:r>
              <a:rPr lang="en-US" altLang="en-US" dirty="0" smtClean="0">
                <a:latin typeface="Arial" panose="020B0604020202020204" pitchFamily="34" charset="0"/>
                <a:cs typeface="Arial" panose="020B0604020202020204" pitchFamily="34" charset="0"/>
              </a:rPr>
              <a:t> with the school in the </a:t>
            </a:r>
            <a:r>
              <a:rPr lang="en-US" altLang="en-US" dirty="0" err="1" smtClean="0">
                <a:latin typeface="Arial" panose="020B0604020202020204" pitchFamily="34" charset="0"/>
                <a:cs typeface="Arial" panose="020B0604020202020204" pitchFamily="34" charset="0"/>
              </a:rPr>
              <a:t>centre</a:t>
            </a:r>
            <a:r>
              <a:rPr lang="en-US" altLang="en-US" dirty="0" smtClean="0">
                <a:latin typeface="Arial" panose="020B0604020202020204" pitchFamily="34" charset="0"/>
                <a:cs typeface="Arial" panose="020B0604020202020204" pitchFamily="34" charset="0"/>
              </a:rPr>
              <a:t>.</a:t>
            </a:r>
          </a:p>
          <a:p>
            <a:pPr eaLnBrk="1" hangingPunct="1"/>
            <a:endParaRPr lang="en-US" altLang="en-US"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			</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51</a:t>
            </a:fld>
            <a:endParaRPr lang="en-AU"/>
          </a:p>
        </p:txBody>
      </p:sp>
    </p:spTree>
    <p:extLst>
      <p:ext uri="{BB962C8B-B14F-4D97-AF65-F5344CB8AC3E}">
        <p14:creationId xmlns:p14="http://schemas.microsoft.com/office/powerpoint/2010/main" val="2267199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smtClean="0">
                <a:latin typeface="Arial" panose="020B0604020202020204" pitchFamily="34" charset="0"/>
                <a:cs typeface="Arial" panose="020B0604020202020204" pitchFamily="34" charset="0"/>
              </a:rPr>
              <a:t>'Jesus Nativity Scene' by Mary Leahy </a:t>
            </a:r>
            <a:r>
              <a:rPr lang="en-AU" altLang="en-US" b="1" dirty="0" err="1" smtClean="0">
                <a:latin typeface="Arial" panose="020B0604020202020204" pitchFamily="34" charset="0"/>
                <a:cs typeface="Arial" panose="020B0604020202020204" pitchFamily="34" charset="0"/>
              </a:rPr>
              <a:t>Pumbum</a:t>
            </a:r>
            <a:r>
              <a:rPr lang="en-AU" altLang="en-US" b="1" dirty="0" smtClean="0">
                <a:latin typeface="Arial" panose="020B0604020202020204" pitchFamily="34" charset="0"/>
                <a:cs typeface="Arial" panose="020B0604020202020204" pitchFamily="34" charset="0"/>
              </a:rPr>
              <a:t>.</a:t>
            </a:r>
            <a:r>
              <a:rPr lang="en-AU" altLang="en-US" dirty="0" smtClean="0">
                <a:latin typeface="Arial" panose="020B0604020202020204" pitchFamily="34" charset="0"/>
                <a:cs typeface="Arial" panose="020B0604020202020204" pitchFamily="34" charset="0"/>
              </a:rPr>
              <a:t> Three angels hover over the shed with baby Jesus, Mary and Joseph are on the right, the three kings on the left.  </a:t>
            </a:r>
            <a:r>
              <a:rPr lang="en-AU" altLang="en-US" i="1" dirty="0" smtClean="0">
                <a:latin typeface="Arial" panose="020B0604020202020204" pitchFamily="34" charset="0"/>
                <a:cs typeface="Arial" panose="020B0604020202020204" pitchFamily="34" charset="0"/>
              </a:rPr>
              <a:t>Image: cooinda-gallery.com.au</a:t>
            </a:r>
          </a:p>
          <a:p>
            <a:endParaRPr lang="en-AU" altLang="en-US" i="1"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52</a:t>
            </a:fld>
            <a:endParaRPr lang="en-AU"/>
          </a:p>
        </p:txBody>
      </p:sp>
    </p:spTree>
    <p:extLst>
      <p:ext uri="{BB962C8B-B14F-4D97-AF65-F5344CB8AC3E}">
        <p14:creationId xmlns:p14="http://schemas.microsoft.com/office/powerpoint/2010/main" val="41109170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words written on this art work say: </a:t>
            </a:r>
          </a:p>
          <a:p>
            <a:endParaRPr lang="en-AU" altLang="en-US" b="1" i="1"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An eternal trail connects Earth to Heaven </a:t>
            </a:r>
            <a:endParaRPr lang="en-AU" altLang="en-US"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Under the Southern Cross and the Sisters Seven </a:t>
            </a:r>
            <a:endParaRPr lang="en-AU" altLang="en-US"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The bird of peace soars over and above </a:t>
            </a:r>
            <a:endParaRPr lang="en-AU" altLang="en-US"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Spreading Hope and Faith and God’s almighty Love </a:t>
            </a:r>
            <a:endParaRPr lang="en-AU" altLang="en-US"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Throughout this very ancient and most sacred land </a:t>
            </a:r>
            <a:endParaRPr lang="en-AU" altLang="en-US"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The symbol of Christ’s holy presence can be found. </a:t>
            </a:r>
          </a:p>
          <a:p>
            <a:endParaRPr lang="en-AU" altLang="en-US" b="1" i="1"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Look at the art work and find the images that match the words.  Discuss this message and the images.</a:t>
            </a:r>
          </a:p>
          <a:p>
            <a:endParaRPr lang="en-AU" altLang="en-US" dirty="0" smtClean="0">
              <a:latin typeface="Arial" panose="020B0604020202020204" pitchFamily="34" charset="0"/>
              <a:cs typeface="Arial" panose="020B0604020202020204" pitchFamily="34" charset="0"/>
            </a:endParaRPr>
          </a:p>
          <a:p>
            <a:r>
              <a:rPr lang="en-AU" altLang="en-US" b="1" dirty="0" smtClean="0">
                <a:latin typeface="Arial" panose="020B0604020202020204" pitchFamily="34" charset="0"/>
                <a:cs typeface="Arial" panose="020B0604020202020204" pitchFamily="34" charset="0"/>
              </a:rPr>
              <a:t>I</a:t>
            </a:r>
            <a:r>
              <a:rPr lang="en-AU" altLang="en-US" dirty="0" smtClean="0">
                <a:latin typeface="Arial" panose="020B0604020202020204" pitchFamily="34" charset="0"/>
                <a:cs typeface="Arial" panose="020B0604020202020204" pitchFamily="34" charset="0"/>
              </a:rPr>
              <a:t>ngrid O’Loughlin (grandmother of former Mount Carmel College student) is a proud </a:t>
            </a:r>
            <a:r>
              <a:rPr lang="en-AU" altLang="en-US" dirty="0" err="1" smtClean="0">
                <a:latin typeface="Arial" panose="020B0604020202020204" pitchFamily="34" charset="0"/>
                <a:cs typeface="Arial" panose="020B0604020202020204" pitchFamily="34" charset="0"/>
              </a:rPr>
              <a:t>Narungga</a:t>
            </a:r>
            <a:r>
              <a:rPr lang="en-AU" altLang="en-US" dirty="0" smtClean="0">
                <a:latin typeface="Arial" panose="020B0604020202020204" pitchFamily="34" charset="0"/>
                <a:cs typeface="Arial" panose="020B0604020202020204" pitchFamily="34" charset="0"/>
              </a:rPr>
              <a:t> woman. In 2011 she accepted a commission by the Aboriginal and Torres Strait Islander Education Team to paint a Christian cross inspired by Aboriginal art. </a:t>
            </a:r>
          </a:p>
          <a:p>
            <a:r>
              <a:rPr lang="en-AU" altLang="en-US" dirty="0" smtClean="0">
                <a:latin typeface="Arial" panose="020B0604020202020204" pitchFamily="34" charset="0"/>
                <a:cs typeface="Arial" panose="020B0604020202020204" pitchFamily="34" charset="0"/>
              </a:rPr>
              <a:t>Ingrid used the opportunity to connect with herself and her spirituality. Anyone who has ever held a paint brush would be aware of the deep spiritual connection between an artist and canvas. The words, written on her painting, encapsulate this experience. </a:t>
            </a:r>
          </a:p>
          <a:p>
            <a:r>
              <a:rPr lang="en-AU" altLang="en-US" b="1" i="1" dirty="0" smtClean="0">
                <a:latin typeface="Arial" panose="020B0604020202020204" pitchFamily="34" charset="0"/>
                <a:cs typeface="Arial" panose="020B0604020202020204" pitchFamily="34" charset="0"/>
              </a:rPr>
              <a:t>An eternal trail connects Earth to Heaven </a:t>
            </a:r>
            <a:endParaRPr lang="en-AU" altLang="en-US"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Under the Southern Cross and the Sisters Seven </a:t>
            </a:r>
            <a:endParaRPr lang="en-AU" altLang="en-US"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The bird of peace soars over and above </a:t>
            </a:r>
            <a:endParaRPr lang="en-AU" altLang="en-US"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Spreading Hope and Faith and God’s almighty Love </a:t>
            </a:r>
            <a:endParaRPr lang="en-AU" altLang="en-US"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Throughout this very ancient and most sacred land </a:t>
            </a:r>
            <a:endParaRPr lang="en-AU" altLang="en-US" dirty="0" smtClean="0">
              <a:latin typeface="Arial" panose="020B0604020202020204" pitchFamily="34" charset="0"/>
              <a:cs typeface="Arial" panose="020B0604020202020204" pitchFamily="34" charset="0"/>
            </a:endParaRPr>
          </a:p>
          <a:p>
            <a:r>
              <a:rPr lang="en-AU" altLang="en-US" b="1" i="1" dirty="0" smtClean="0">
                <a:latin typeface="Arial" panose="020B0604020202020204" pitchFamily="34" charset="0"/>
                <a:cs typeface="Arial" panose="020B0604020202020204" pitchFamily="34" charset="0"/>
              </a:rPr>
              <a:t>The symbol of Christ’s holy presence can be found. </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If your school community is interested in using this image, a royalty payment of $100 is required.   Schools will be invoiced $100 and the full amount will be forwarded to Ingrid.  Contact DR ROMA ALOISI, SENIOR EDUCATION ADVISER, ABORIGINAL AND TORRES STRAIT ISLANDER through Catholic Education Centre 116 George Street Thebarton SA 5031 PO Box 179 Torrensville Plaza South Australia 5031 Telephone: (08) 8301 6600.</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Art work copyright Ingrid O’Loughlin.</a:t>
            </a:r>
          </a:p>
          <a:p>
            <a:endParaRPr lang="en-AU" altLang="en-US"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53</a:t>
            </a:fld>
            <a:endParaRPr lang="en-AU"/>
          </a:p>
        </p:txBody>
      </p:sp>
    </p:spTree>
    <p:extLst>
      <p:ext uri="{BB962C8B-B14F-4D97-AF65-F5344CB8AC3E}">
        <p14:creationId xmlns:p14="http://schemas.microsoft.com/office/powerpoint/2010/main" val="18657806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a:t>
            </a:r>
            <a:r>
              <a:rPr lang="en-AU" altLang="en-US" dirty="0" err="1" smtClean="0">
                <a:latin typeface="Arial" panose="020B0604020202020204" pitchFamily="34" charset="0"/>
                <a:cs typeface="Arial" panose="020B0604020202020204" pitchFamily="34" charset="0"/>
              </a:rPr>
              <a:t>crucifixtion</a:t>
            </a:r>
            <a:r>
              <a:rPr lang="en-AU" altLang="en-US" dirty="0" smtClean="0">
                <a:latin typeface="Arial" panose="020B0604020202020204" pitchFamily="34" charset="0"/>
                <a:cs typeface="Arial" panose="020B0604020202020204" pitchFamily="34" charset="0"/>
              </a:rPr>
              <a:t> </a:t>
            </a:r>
          </a:p>
          <a:p>
            <a:r>
              <a:rPr lang="en-AU" altLang="en-US" dirty="0" smtClean="0">
                <a:latin typeface="Arial" panose="020B0604020202020204" pitchFamily="34" charset="0"/>
                <a:cs typeface="Arial" panose="020B0604020202020204" pitchFamily="34" charset="0"/>
              </a:rPr>
              <a:t>This tract can be purchased from Lutheran Tract Mission for 10 cents. http://www.ltm.org.au/product/advanced_tract_search?q=&amp;tag=indigenous</a:t>
            </a:r>
          </a:p>
          <a:p>
            <a:endParaRPr lang="en-AU" altLang="en-US"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54</a:t>
            </a:fld>
            <a:endParaRPr lang="en-AU"/>
          </a:p>
        </p:txBody>
      </p:sp>
    </p:spTree>
    <p:extLst>
      <p:ext uri="{BB962C8B-B14F-4D97-AF65-F5344CB8AC3E}">
        <p14:creationId xmlns:p14="http://schemas.microsoft.com/office/powerpoint/2010/main" val="2662934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These sites have a large amount of Christian art work painted by Aboriginal people.</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Find paintings that can be shown to your class, talk about the traditional art style and the way the images represent Christian messages. </a:t>
            </a:r>
          </a:p>
          <a:p>
            <a:r>
              <a:rPr lang="en-AU" altLang="en-US" dirty="0" smtClean="0">
                <a:latin typeface="Arial" panose="020B0604020202020204" pitchFamily="34" charset="0"/>
                <a:cs typeface="Arial" panose="020B0604020202020204" pitchFamily="34" charset="0"/>
              </a:rPr>
              <a:t> </a:t>
            </a:r>
          </a:p>
          <a:p>
            <a:r>
              <a:rPr lang="en-AU" altLang="en-US" dirty="0" smtClean="0">
                <a:latin typeface="Arial" panose="020B0604020202020204" pitchFamily="34" charset="0"/>
                <a:cs typeface="Arial" panose="020B0604020202020204" pitchFamily="34" charset="0"/>
              </a:rPr>
              <a:t>Some questions to ask: </a:t>
            </a:r>
          </a:p>
          <a:p>
            <a:r>
              <a:rPr lang="en-AU" altLang="en-US" dirty="0" smtClean="0">
                <a:latin typeface="Arial" panose="020B0604020202020204" pitchFamily="34" charset="0"/>
                <a:cs typeface="Arial" panose="020B0604020202020204" pitchFamily="34" charset="0"/>
              </a:rPr>
              <a:t>What Christian elements stand out in the paintings shown?</a:t>
            </a:r>
          </a:p>
          <a:p>
            <a:r>
              <a:rPr lang="en-AU" altLang="en-US" dirty="0" smtClean="0">
                <a:latin typeface="Arial" panose="020B0604020202020204" pitchFamily="34" charset="0"/>
                <a:cs typeface="Arial" panose="020B0604020202020204" pitchFamily="34" charset="0"/>
              </a:rPr>
              <a:t>What enables Indigenous artists to create paintings with Christian themes when originally art was also connected to a person’s own country?</a:t>
            </a:r>
          </a:p>
          <a:p>
            <a:r>
              <a:rPr lang="en-AU" altLang="en-US" dirty="0" smtClean="0">
                <a:latin typeface="Arial" panose="020B0604020202020204" pitchFamily="34" charset="0"/>
                <a:cs typeface="Arial" panose="020B0604020202020204" pitchFamily="34" charset="0"/>
              </a:rPr>
              <a:t>Why do you think Indigenous people are able to become involved with Christianity after many negative experiences with missionaries and ‘Christian’ Westerners?</a:t>
            </a:r>
          </a:p>
          <a:p>
            <a:endParaRPr lang="en-AU" altLang="en-US"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55</a:t>
            </a:fld>
            <a:endParaRPr lang="en-AU"/>
          </a:p>
        </p:txBody>
      </p:sp>
    </p:spTree>
    <p:extLst>
      <p:ext uri="{BB962C8B-B14F-4D97-AF65-F5344CB8AC3E}">
        <p14:creationId xmlns:p14="http://schemas.microsoft.com/office/powerpoint/2010/main" val="4166750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Read the prayer, discuss the many messages of this prayer.  What can we do to make a difference in the lives of Indigenous people today?</a:t>
            </a:r>
          </a:p>
          <a:p>
            <a:endParaRPr lang="en-AU" altLang="en-US" dirty="0" smtClean="0">
              <a:latin typeface="Arial" panose="020B0604020202020204" pitchFamily="34" charset="0"/>
              <a:cs typeface="Arial" panose="020B0604020202020204" pitchFamily="34" charset="0"/>
            </a:endParaRPr>
          </a:p>
          <a:p>
            <a:r>
              <a:rPr lang="en-AU" altLang="en-US" b="1" dirty="0" smtClean="0">
                <a:latin typeface="Arial" panose="020B0604020202020204" pitchFamily="34" charset="0"/>
                <a:cs typeface="Arial" panose="020B0604020202020204" pitchFamily="34" charset="0"/>
              </a:rPr>
              <a:t>Redfern Prayer</a:t>
            </a:r>
          </a:p>
          <a:p>
            <a:r>
              <a:rPr lang="en-AU" altLang="en-US" dirty="0" smtClean="0">
                <a:latin typeface="Arial" panose="020B0604020202020204" pitchFamily="34" charset="0"/>
                <a:cs typeface="Arial" panose="020B0604020202020204" pitchFamily="34" charset="0"/>
              </a:rPr>
              <a:t>God of our Dreaming. Father our all Aboriginal nations in Australia. You have lived among us since time immemorial. We have always known You. You gave this land to our Aboriginal nations. You have not dispossessed us nor destroyed us.</a:t>
            </a:r>
          </a:p>
          <a:p>
            <a:r>
              <a:rPr lang="en-AU" altLang="en-US" dirty="0" smtClean="0">
                <a:latin typeface="Arial" panose="020B0604020202020204" pitchFamily="34" charset="0"/>
                <a:cs typeface="Arial" panose="020B0604020202020204" pitchFamily="34" charset="0"/>
              </a:rPr>
              <a:t>People from other lands, who do not understand our unique culture, our unique lifestyle and our unique heritage have come and destroyed much of our way of life. Many of these people from other lands now want to understand and reconcile with us.</a:t>
            </a:r>
          </a:p>
          <a:p>
            <a:r>
              <a:rPr lang="en-AU" altLang="en-US" dirty="0" smtClean="0">
                <a:latin typeface="Arial" panose="020B0604020202020204" pitchFamily="34" charset="0"/>
                <a:cs typeface="Arial" panose="020B0604020202020204" pitchFamily="34" charset="0"/>
              </a:rPr>
              <a:t>But for many of us Aboriginal people, we find this reconciliation business a little difficult.</a:t>
            </a:r>
          </a:p>
          <a:p>
            <a:r>
              <a:rPr lang="en-AU" altLang="en-US" dirty="0" smtClean="0">
                <a:latin typeface="Arial" panose="020B0604020202020204" pitchFamily="34" charset="0"/>
                <a:cs typeface="Arial" panose="020B0604020202020204" pitchFamily="34" charset="0"/>
              </a:rPr>
              <a:t>Too many of our children are still in jails.</a:t>
            </a:r>
          </a:p>
          <a:p>
            <a:r>
              <a:rPr lang="en-AU" altLang="en-US" dirty="0" smtClean="0">
                <a:latin typeface="Arial" panose="020B0604020202020204" pitchFamily="34" charset="0"/>
                <a:cs typeface="Arial" panose="020B0604020202020204" pitchFamily="34" charset="0"/>
              </a:rPr>
              <a:t>Too many of our children are still living in sub-standard housing.</a:t>
            </a:r>
          </a:p>
          <a:p>
            <a:r>
              <a:rPr lang="en-AU" altLang="en-US" dirty="0" smtClean="0">
                <a:latin typeface="Arial" panose="020B0604020202020204" pitchFamily="34" charset="0"/>
                <a:cs typeface="Arial" panose="020B0604020202020204" pitchFamily="34" charset="0"/>
              </a:rPr>
              <a:t>Too many of our mothers are living on the streets or in refuges.</a:t>
            </a:r>
          </a:p>
          <a:p>
            <a:r>
              <a:rPr lang="en-AU" altLang="en-US" dirty="0" smtClean="0">
                <a:latin typeface="Arial" panose="020B0604020202020204" pitchFamily="34" charset="0"/>
                <a:cs typeface="Arial" panose="020B0604020202020204" pitchFamily="34" charset="0"/>
              </a:rPr>
              <a:t>Too many of our children are still uneducated.</a:t>
            </a:r>
          </a:p>
          <a:p>
            <a:r>
              <a:rPr lang="en-AU" altLang="en-US" dirty="0" smtClean="0">
                <a:latin typeface="Arial" panose="020B0604020202020204" pitchFamily="34" charset="0"/>
                <a:cs typeface="Arial" panose="020B0604020202020204" pitchFamily="34" charset="0"/>
              </a:rPr>
              <a:t>Too many of our children have no land and no community to go back to.</a:t>
            </a:r>
          </a:p>
          <a:p>
            <a:r>
              <a:rPr lang="en-AU" altLang="en-US" dirty="0" smtClean="0">
                <a:latin typeface="Arial" panose="020B0604020202020204" pitchFamily="34" charset="0"/>
                <a:cs typeface="Arial" panose="020B0604020202020204" pitchFamily="34" charset="0"/>
              </a:rPr>
              <a:t>Too many of our children have not got good opportunities for good employment.</a:t>
            </a:r>
          </a:p>
          <a:p>
            <a:r>
              <a:rPr lang="en-AU" altLang="en-US" dirty="0" smtClean="0">
                <a:latin typeface="Arial" panose="020B0604020202020204" pitchFamily="34" charset="0"/>
                <a:cs typeface="Arial" panose="020B0604020202020204" pitchFamily="34" charset="0"/>
              </a:rPr>
              <a:t>Too many of our children are living in extremely unhealthy environments.</a:t>
            </a:r>
          </a:p>
          <a:p>
            <a:r>
              <a:rPr lang="en-AU" altLang="en-US" dirty="0" smtClean="0">
                <a:latin typeface="Arial" panose="020B0604020202020204" pitchFamily="34" charset="0"/>
                <a:cs typeface="Arial" panose="020B0604020202020204" pitchFamily="34" charset="0"/>
              </a:rPr>
              <a:t>Too many of our children are living among violence and abuse.</a:t>
            </a:r>
          </a:p>
          <a:p>
            <a:r>
              <a:rPr lang="en-AU" altLang="en-US" dirty="0" smtClean="0">
                <a:latin typeface="Arial" panose="020B0604020202020204" pitchFamily="34" charset="0"/>
                <a:cs typeface="Arial" panose="020B0604020202020204" pitchFamily="34" charset="0"/>
              </a:rPr>
              <a:t>Too many of our children are dying to drugs and other soul-destroying substances.</a:t>
            </a:r>
          </a:p>
          <a:p>
            <a:r>
              <a:rPr lang="en-AU" altLang="en-US" dirty="0" smtClean="0">
                <a:latin typeface="Arial" panose="020B0604020202020204" pitchFamily="34" charset="0"/>
                <a:cs typeface="Arial" panose="020B0604020202020204" pitchFamily="34" charset="0"/>
              </a:rPr>
              <a:t>God our Dreaming and Creator of our people, we sometimes feel overwhelmed by these things. Many of us feel like we are refugees in our own land.</a:t>
            </a:r>
          </a:p>
          <a:p>
            <a:r>
              <a:rPr lang="en-AU" altLang="en-US" dirty="0" smtClean="0">
                <a:latin typeface="Arial" panose="020B0604020202020204" pitchFamily="34" charset="0"/>
                <a:cs typeface="Arial" panose="020B0604020202020204" pitchFamily="34" charset="0"/>
              </a:rPr>
              <a:t>Today we are coming together again on one of our battlegrounds to cry out to You for mercy and justice for our children, for our families and for our land.</a:t>
            </a:r>
          </a:p>
          <a:p>
            <a:r>
              <a:rPr lang="en-AU" altLang="en-US" dirty="0" smtClean="0">
                <a:latin typeface="Arial" panose="020B0604020202020204" pitchFamily="34" charset="0"/>
                <a:cs typeface="Arial" panose="020B0604020202020204" pitchFamily="34" charset="0"/>
              </a:rPr>
              <a:t>We pray that more resources will be given to our local community organizations to help us grow healthy and strong.</a:t>
            </a:r>
          </a:p>
          <a:p>
            <a:r>
              <a:rPr lang="en-AU" altLang="en-US" dirty="0" smtClean="0">
                <a:latin typeface="Arial" panose="020B0604020202020204" pitchFamily="34" charset="0"/>
                <a:cs typeface="Arial" panose="020B0604020202020204" pitchFamily="34" charset="0"/>
              </a:rPr>
              <a:t>We pray that the peoples from other lands will be given a heart of flesh instead of a heart of stone so that they can understand us and support us properly.</a:t>
            </a:r>
          </a:p>
          <a:p>
            <a:r>
              <a:rPr lang="en-AU" altLang="en-US" dirty="0" smtClean="0">
                <a:latin typeface="Arial" panose="020B0604020202020204" pitchFamily="34" charset="0"/>
                <a:cs typeface="Arial" panose="020B0604020202020204" pitchFamily="34" charset="0"/>
              </a:rPr>
              <a:t>We pray that your Spirit will help and encourage us to grow good strong Aboriginal leaders.</a:t>
            </a:r>
          </a:p>
          <a:p>
            <a:r>
              <a:rPr lang="en-AU" altLang="en-US" dirty="0" smtClean="0">
                <a:latin typeface="Arial" panose="020B0604020202020204" pitchFamily="34" charset="0"/>
                <a:cs typeface="Arial" panose="020B0604020202020204" pitchFamily="34" charset="0"/>
              </a:rPr>
              <a:t>Father we want to grow strong and healthy again in our own land. We want to take our rightful place in our land and make our contribution to the re-building of our families, our communities and our nation.</a:t>
            </a:r>
          </a:p>
          <a:p>
            <a:r>
              <a:rPr lang="en-AU" altLang="en-US" dirty="0" smtClean="0">
                <a:latin typeface="Arial" panose="020B0604020202020204" pitchFamily="34" charset="0"/>
                <a:cs typeface="Arial" panose="020B0604020202020204" pitchFamily="34" charset="0"/>
              </a:rPr>
              <a:t>Please hear our cries for justice. We ask these mercies in the name of Your Son.</a:t>
            </a:r>
          </a:p>
          <a:p>
            <a:r>
              <a:rPr lang="en-AU" altLang="en-US" dirty="0" smtClean="0">
                <a:latin typeface="Arial" panose="020B0604020202020204" pitchFamily="34" charset="0"/>
                <a:cs typeface="Arial" panose="020B0604020202020204" pitchFamily="34" charset="0"/>
              </a:rPr>
              <a:t>Amen.</a:t>
            </a:r>
          </a:p>
          <a:p>
            <a:r>
              <a:rPr lang="en-AU" altLang="en-US" dirty="0" smtClean="0">
                <a:latin typeface="Arial" panose="020B0604020202020204" pitchFamily="34" charset="0"/>
                <a:cs typeface="Arial" panose="020B0604020202020204" pitchFamily="34" charset="0"/>
              </a:rPr>
              <a:t>www.CreativeSpirits.info, Aboriginal culture - Spirituality - Redfern prayer, retrieved 9 April 2015</a:t>
            </a:r>
          </a:p>
          <a:p>
            <a:endParaRPr lang="en-AU" altLang="en-US"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56</a:t>
            </a:fld>
            <a:endParaRPr lang="en-AU"/>
          </a:p>
        </p:txBody>
      </p:sp>
    </p:spTree>
    <p:extLst>
      <p:ext uri="{BB962C8B-B14F-4D97-AF65-F5344CB8AC3E}">
        <p14:creationId xmlns:p14="http://schemas.microsoft.com/office/powerpoint/2010/main" val="34989295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panose="020B0604020202020204" pitchFamily="34" charset="0"/>
                <a:cs typeface="Arial" panose="020B0604020202020204" pitchFamily="34" charset="0"/>
              </a:rPr>
              <a:t>Copyright: Christine Reid</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57</a:t>
            </a:fld>
            <a:endParaRPr lang="en-AU"/>
          </a:p>
        </p:txBody>
      </p:sp>
    </p:spTree>
    <p:extLst>
      <p:ext uri="{BB962C8B-B14F-4D97-AF65-F5344CB8AC3E}">
        <p14:creationId xmlns:p14="http://schemas.microsoft.com/office/powerpoint/2010/main" val="33226043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cs typeface="Arial" panose="020B0604020202020204" pitchFamily="34" charset="0"/>
              </a:rPr>
              <a:t>Ideas for lessons</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Attitudes – Negative feelings, paternalism, missionaries</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Christian principles – Love your neighbor; Made in the image of God.</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Contemporary issues affecting Indigenous people – Land Rights, Stolen Generation, Health, Education, Racism, The Apology, Reconciliation</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Contemporary Indigenous celebrations – Reconciliation Week,  Sorry Day (Journey of Healing Day SA), NAIDOC Week</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Social justice/Indigenous social justice heroes</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Celebrations/ elements of ceremonies e.g. music, dance, symbols, food</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Family</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Discipleship</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Christian ethics</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Diversity of Indigenous cultures as an expression of God’s creative love</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Indigenous Spirituality</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Sacred story</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Creation</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Stewardship / Ecology / Sustainability</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Sacred places</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Sacred objects</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Symbolism, ritual, </a:t>
            </a:r>
            <a:r>
              <a:rPr lang="en-US" altLang="en-US" dirty="0" err="1" smtClean="0">
                <a:latin typeface="Arial" panose="020B0604020202020204" pitchFamily="34" charset="0"/>
                <a:cs typeface="Arial" panose="020B0604020202020204" pitchFamily="34" charset="0"/>
              </a:rPr>
              <a:t>colour</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Seasons – compare the Liturgical year with the seasonal cycles</a:t>
            </a:r>
            <a:endParaRPr lang="en-AU"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Indigenous guest speakers or use primary resources from DVDs, U-tube etc.</a:t>
            </a:r>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pPr eaLnBrk="1" hangingPunct="1">
              <a:spcBef>
                <a:spcPct val="50000"/>
              </a:spcBef>
            </a:pPr>
            <a:endParaRPr lang="en-AU" altLang="en-US" dirty="0" smtClean="0">
              <a:latin typeface="Arial" panose="020B0604020202020204" pitchFamily="34" charset="0"/>
              <a:cs typeface="Arial" panose="020B0604020202020204" pitchFamily="34" charset="0"/>
            </a:endParaRPr>
          </a:p>
          <a:p>
            <a:pPr eaLnBrk="1" hangingPunct="1">
              <a:spcBef>
                <a:spcPct val="50000"/>
              </a:spcBef>
            </a:pPr>
            <a:r>
              <a:rPr lang="en-AU" altLang="en-US" dirty="0" smtClean="0">
                <a:latin typeface="Arial" panose="020B0604020202020204" pitchFamily="34" charset="0"/>
                <a:cs typeface="Arial" panose="020B0604020202020204" pitchFamily="34" charset="0"/>
              </a:rPr>
              <a:t>Copyright: Christine Reid</a:t>
            </a:r>
          </a:p>
          <a:p>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58</a:t>
            </a:fld>
            <a:endParaRPr lang="en-AU"/>
          </a:p>
        </p:txBody>
      </p:sp>
    </p:spTree>
    <p:extLst>
      <p:ext uri="{BB962C8B-B14F-4D97-AF65-F5344CB8AC3E}">
        <p14:creationId xmlns:p14="http://schemas.microsoft.com/office/powerpoint/2010/main" val="1070589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smtClean="0"/>
              <a:t>INDIGENOUS FOCUS RESOURCES TO SUPPORT CHRISTIAN STUDIES </a:t>
            </a:r>
            <a:endParaRPr lang="en-AU" dirty="0" smtClean="0"/>
          </a:p>
          <a:p>
            <a:pPr>
              <a:defRPr/>
            </a:pPr>
            <a:r>
              <a:rPr lang="en-US" b="1" i="1" dirty="0" smtClean="0"/>
              <a:t>Holy, Holy, Holy,</a:t>
            </a:r>
            <a:r>
              <a:rPr lang="en-US" i="1" dirty="0" smtClean="0"/>
              <a:t> Editor: Stephanie </a:t>
            </a:r>
            <a:r>
              <a:rPr lang="en-US" i="1" dirty="0" err="1" smtClean="0"/>
              <a:t>Radok</a:t>
            </a:r>
            <a:r>
              <a:rPr lang="en-US" i="1" dirty="0" smtClean="0"/>
              <a:t>, Publisher: Flinders University.</a:t>
            </a:r>
            <a:endParaRPr lang="en-AU" dirty="0" smtClean="0"/>
          </a:p>
          <a:p>
            <a:pPr>
              <a:defRPr/>
            </a:pPr>
            <a:r>
              <a:rPr lang="en-US" b="1" i="1" dirty="0" smtClean="0"/>
              <a:t>Holy </a:t>
            </a:r>
            <a:r>
              <a:rPr lang="en-US" b="1" i="1" dirty="0" err="1" smtClean="0"/>
              <a:t>Holy</a:t>
            </a:r>
            <a:r>
              <a:rPr lang="en-US" b="1" i="1" dirty="0" smtClean="0"/>
              <a:t> </a:t>
            </a:r>
            <a:r>
              <a:rPr lang="en-US" b="1" i="1" dirty="0" err="1" smtClean="0"/>
              <a:t>Holy</a:t>
            </a:r>
            <a:r>
              <a:rPr lang="en-US" dirty="0" smtClean="0"/>
              <a:t> focuses on the enduring influence of </a:t>
            </a:r>
            <a:r>
              <a:rPr lang="en-US" b="1" i="1" dirty="0" smtClean="0"/>
              <a:t>Christianity</a:t>
            </a:r>
            <a:r>
              <a:rPr lang="en-US" dirty="0" smtClean="0"/>
              <a:t> on </a:t>
            </a:r>
            <a:r>
              <a:rPr lang="en-US" b="1" i="1" dirty="0" smtClean="0"/>
              <a:t>Aboriginal</a:t>
            </a:r>
            <a:r>
              <a:rPr lang="en-US" dirty="0" smtClean="0"/>
              <a:t> people looking primarily at contemporary visual </a:t>
            </a:r>
            <a:r>
              <a:rPr lang="en-US" b="1" i="1" dirty="0" smtClean="0"/>
              <a:t>art</a:t>
            </a:r>
            <a:r>
              <a:rPr lang="en-US" dirty="0" smtClean="0"/>
              <a:t>. </a:t>
            </a:r>
          </a:p>
          <a:p>
            <a:pPr>
              <a:defRPr/>
            </a:pPr>
            <a:endParaRPr lang="en-US" b="1" dirty="0" smtClean="0"/>
          </a:p>
          <a:p>
            <a:pPr>
              <a:defRPr/>
            </a:pPr>
            <a:r>
              <a:rPr lang="en-US" b="1" dirty="0" err="1" smtClean="0"/>
              <a:t>Kanyini</a:t>
            </a:r>
            <a:r>
              <a:rPr lang="en-US" dirty="0" smtClean="0"/>
              <a:t>, Melanie Hogan and Bob Randall. Through the gentle and wise words of 'Uncle' Bob Randall, </a:t>
            </a:r>
            <a:r>
              <a:rPr lang="en-US" i="1" dirty="0" err="1" smtClean="0"/>
              <a:t>Nyuntu</a:t>
            </a:r>
            <a:r>
              <a:rPr lang="en-US" i="1" dirty="0" smtClean="0"/>
              <a:t> </a:t>
            </a:r>
            <a:r>
              <a:rPr lang="en-US" i="1" dirty="0" err="1" smtClean="0"/>
              <a:t>Ninti</a:t>
            </a:r>
            <a:r>
              <a:rPr lang="en-US" dirty="0" smtClean="0"/>
              <a:t> shows us what we should all know about an ancient and spiritual culture that is the very heart and soul of Australia. (DVD)</a:t>
            </a:r>
          </a:p>
          <a:p>
            <a:pPr>
              <a:defRPr/>
            </a:pPr>
            <a:endParaRPr lang="en-AU" dirty="0" smtClean="0"/>
          </a:p>
          <a:p>
            <a:pPr>
              <a:defRPr/>
            </a:pPr>
            <a:r>
              <a:rPr lang="en-US" b="1" dirty="0" err="1" smtClean="0"/>
              <a:t>Nyuntu</a:t>
            </a:r>
            <a:r>
              <a:rPr lang="en-US" b="1" dirty="0" smtClean="0"/>
              <a:t> </a:t>
            </a:r>
            <a:r>
              <a:rPr lang="en-US" b="1" dirty="0" err="1" smtClean="0"/>
              <a:t>Ninti</a:t>
            </a:r>
            <a:r>
              <a:rPr lang="en-US" dirty="0" smtClean="0"/>
              <a:t> What you should know,  Authors: </a:t>
            </a:r>
            <a:r>
              <a:rPr lang="en-US" cap="all" dirty="0" smtClean="0"/>
              <a:t>Bob Randall and Melanie Hogan,  ABC books  </a:t>
            </a:r>
            <a:endParaRPr lang="en-AU" dirty="0" smtClean="0"/>
          </a:p>
          <a:p>
            <a:pPr>
              <a:defRPr/>
            </a:pPr>
            <a:r>
              <a:rPr lang="en-US" dirty="0" smtClean="0"/>
              <a:t>Through the gentle and wise words of 'Uncle' Bob Randall, </a:t>
            </a:r>
            <a:r>
              <a:rPr lang="en-US" i="1" dirty="0" err="1" smtClean="0"/>
              <a:t>Nyuntu</a:t>
            </a:r>
            <a:r>
              <a:rPr lang="en-US" i="1" dirty="0" smtClean="0"/>
              <a:t> </a:t>
            </a:r>
            <a:r>
              <a:rPr lang="en-US" i="1" dirty="0" err="1" smtClean="0"/>
              <a:t>Ninti</a:t>
            </a:r>
            <a:r>
              <a:rPr lang="en-US" dirty="0" smtClean="0"/>
              <a:t> shows us what we should all know about an ancient and spiritual culture that is the very heart and soul of Australia. (Junior Primary)</a:t>
            </a:r>
          </a:p>
          <a:p>
            <a:pPr>
              <a:defRPr/>
            </a:pPr>
            <a:endParaRPr lang="en-AU" dirty="0" smtClean="0"/>
          </a:p>
          <a:p>
            <a:pPr>
              <a:defRPr/>
            </a:pPr>
            <a:r>
              <a:rPr lang="en-AU" b="1" dirty="0" smtClean="0"/>
              <a:t>Many Voices : reflections on experiences of Indigenous child separation</a:t>
            </a:r>
            <a:r>
              <a:rPr lang="en-AU" dirty="0" smtClean="0"/>
              <a:t>, edited by Doreen Mellor and Anna </a:t>
            </a:r>
            <a:r>
              <a:rPr lang="en-AU" dirty="0" err="1" smtClean="0"/>
              <a:t>Haebich</a:t>
            </a:r>
            <a:r>
              <a:rPr lang="en-AU" dirty="0" smtClean="0"/>
              <a:t>, National Library of Australia.</a:t>
            </a:r>
          </a:p>
          <a:p>
            <a:pPr>
              <a:defRPr/>
            </a:pPr>
            <a:r>
              <a:rPr lang="en-US" dirty="0" smtClean="0"/>
              <a:t>Separated children, and others directly affected by, or involved in, child removal have spoken of their experiences, contributing to a major collection comprising more than 340 digitally recorded interviews. The book </a:t>
            </a:r>
            <a:r>
              <a:rPr lang="en-US" i="1" dirty="0" smtClean="0"/>
              <a:t>Many Voices: Reflections on Experiences of Indigenous Child Separation,</a:t>
            </a:r>
            <a:r>
              <a:rPr lang="en-US" dirty="0" smtClean="0"/>
              <a:t> arising from the project, will facilitate more comprehensive access to the collection. Editors Doreen Mellor and Anna </a:t>
            </a:r>
            <a:r>
              <a:rPr lang="en-US" dirty="0" err="1" smtClean="0"/>
              <a:t>Haebich</a:t>
            </a:r>
            <a:r>
              <a:rPr lang="en-US" dirty="0" smtClean="0"/>
              <a:t> have brought together a diverse group of expert writers, whose words are interwoven with art works and poetry by Indigenous artists, many of whom are contributors to the Project. The audio CD is a compelling addition to the text. (secondary +)</a:t>
            </a:r>
            <a:endParaRPr lang="en-AU" dirty="0" smtClean="0"/>
          </a:p>
          <a:p>
            <a:pPr>
              <a:defRPr/>
            </a:pPr>
            <a:r>
              <a:rPr lang="en-US" dirty="0" smtClean="0"/>
              <a:t> </a:t>
            </a:r>
            <a:endParaRPr lang="en-AU" dirty="0" smtClean="0"/>
          </a:p>
          <a:p>
            <a:pPr>
              <a:defRPr/>
            </a:pPr>
            <a:r>
              <a:rPr lang="en-US" b="1" dirty="0" smtClean="0"/>
              <a:t>Countering Racism</a:t>
            </a:r>
            <a:r>
              <a:rPr lang="en-US" dirty="0" smtClean="0"/>
              <a:t>; Department of Education Training and Employment.</a:t>
            </a:r>
            <a:endParaRPr lang="en-AU" dirty="0" smtClean="0"/>
          </a:p>
          <a:p>
            <a:pPr>
              <a:defRPr/>
            </a:pPr>
            <a:r>
              <a:rPr lang="en-US" dirty="0" smtClean="0"/>
              <a:t>This book uses a critical approach in teaching and learning contexts to explore portrayals of Aboriginality. (secondary +)</a:t>
            </a:r>
            <a:endParaRPr lang="en-AU" dirty="0" smtClean="0"/>
          </a:p>
          <a:p>
            <a:pPr>
              <a:defRPr/>
            </a:pPr>
            <a:r>
              <a:rPr lang="en-US" dirty="0" smtClean="0"/>
              <a:t> </a:t>
            </a:r>
            <a:endParaRPr lang="en-AU" dirty="0" smtClean="0"/>
          </a:p>
          <a:p>
            <a:pPr>
              <a:defRPr/>
            </a:pPr>
            <a:r>
              <a:rPr lang="en-US" b="1" dirty="0" smtClean="0"/>
              <a:t>The Apology to the Stolen Generations</a:t>
            </a:r>
            <a:r>
              <a:rPr lang="en-US" dirty="0" smtClean="0"/>
              <a:t>, DVD, Reconciliation Australia.  Resources can be provided free of charge by accessing the following website. (all year levels)</a:t>
            </a:r>
            <a:endParaRPr lang="en-AU" dirty="0" smtClean="0"/>
          </a:p>
          <a:p>
            <a:pPr>
              <a:defRPr/>
            </a:pPr>
            <a:r>
              <a:rPr lang="en-US" u="sng" dirty="0" smtClean="0">
                <a:hlinkClick r:id="rId3"/>
              </a:rPr>
              <a:t>http://www.reconciliation.org.au/home/reconciliation-resources/apology-resources</a:t>
            </a:r>
            <a:endParaRPr lang="en-AU" dirty="0" smtClean="0"/>
          </a:p>
          <a:p>
            <a:pPr>
              <a:defRPr/>
            </a:pPr>
            <a:r>
              <a:rPr lang="en-US" dirty="0" smtClean="0"/>
              <a:t> </a:t>
            </a:r>
            <a:endParaRPr lang="en-AU" dirty="0" smtClean="0"/>
          </a:p>
          <a:p>
            <a:pPr>
              <a:defRPr/>
            </a:pPr>
            <a:r>
              <a:rPr lang="en-US" b="1" dirty="0" smtClean="0"/>
              <a:t>Why Me?  5 stories of removal from family and country.</a:t>
            </a:r>
            <a:r>
              <a:rPr lang="en-US" dirty="0" smtClean="0"/>
              <a:t>  DVD, </a:t>
            </a:r>
            <a:r>
              <a:rPr lang="en-US" dirty="0" err="1" smtClean="0"/>
              <a:t>Nunkkuwarrin</a:t>
            </a:r>
            <a:r>
              <a:rPr lang="en-US" dirty="0" smtClean="0"/>
              <a:t> </a:t>
            </a:r>
            <a:r>
              <a:rPr lang="en-US" dirty="0" err="1" smtClean="0"/>
              <a:t>Yunti</a:t>
            </a:r>
            <a:r>
              <a:rPr lang="en-US" dirty="0" smtClean="0"/>
              <a:t> of South Australia, 08 8223 5217.   5 stories of removal from family and country. Re-enacted scenes from the 1950s and 60s show the emotional journeys of the children of the stolen generation. (middle primary, upper primary, secondary +)</a:t>
            </a:r>
          </a:p>
          <a:p>
            <a:pPr>
              <a:defRPr/>
            </a:pPr>
            <a:endParaRPr lang="en-US" dirty="0" smtClean="0"/>
          </a:p>
          <a:p>
            <a:pPr eaLnBrk="1" hangingPunct="1">
              <a:spcBef>
                <a:spcPct val="50000"/>
              </a:spcBef>
              <a:defRPr/>
            </a:pPr>
            <a:endParaRPr lang="en-AU" altLang="en-US" dirty="0" smtClean="0">
              <a:latin typeface="Arial" panose="020B0604020202020204" pitchFamily="34" charset="0"/>
              <a:cs typeface="Arial" panose="020B0604020202020204" pitchFamily="34" charset="0"/>
            </a:endParaRPr>
          </a:p>
          <a:p>
            <a:pPr eaLnBrk="1" hangingPunct="1">
              <a:spcBef>
                <a:spcPct val="50000"/>
              </a:spcBef>
              <a:defRPr/>
            </a:pPr>
            <a:r>
              <a:rPr lang="en-AU" altLang="en-US" dirty="0" smtClean="0">
                <a:latin typeface="Arial" panose="020B0604020202020204" pitchFamily="34" charset="0"/>
                <a:cs typeface="Arial" panose="020B0604020202020204" pitchFamily="34" charset="0"/>
              </a:rPr>
              <a:t>Copyright: Christine Reid</a:t>
            </a:r>
          </a:p>
          <a:p>
            <a:pPr>
              <a:defRPr/>
            </a:pPr>
            <a:endParaRPr lang="en-AU" dirty="0" smtClean="0"/>
          </a:p>
          <a:p>
            <a:pPr>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59</a:t>
            </a:fld>
            <a:endParaRPr lang="en-AU"/>
          </a:p>
        </p:txBody>
      </p:sp>
    </p:spTree>
    <p:extLst>
      <p:ext uri="{BB962C8B-B14F-4D97-AF65-F5344CB8AC3E}">
        <p14:creationId xmlns:p14="http://schemas.microsoft.com/office/powerpoint/2010/main" val="206848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The Dreaming expresses how the land was created, and provides details about the social structure and moral code of the Aboriginal people.</a:t>
            </a:r>
          </a:p>
          <a:p>
            <a:r>
              <a:rPr lang="en-AU" altLang="en-US" dirty="0" smtClean="0">
                <a:latin typeface="Arial" panose="020B0604020202020204" pitchFamily="34" charset="0"/>
                <a:cs typeface="Arial" panose="020B0604020202020204" pitchFamily="34" charset="0"/>
              </a:rPr>
              <a:t>The Dreaming occurred in the past, but is still part of the present and the future.</a:t>
            </a:r>
          </a:p>
          <a:p>
            <a:r>
              <a:rPr lang="en-AU" altLang="en-US" dirty="0" smtClean="0">
                <a:latin typeface="Arial" panose="020B0604020202020204" pitchFamily="34" charset="0"/>
                <a:cs typeface="Arial" panose="020B0604020202020204" pitchFamily="34" charset="0"/>
              </a:rPr>
              <a:t>The Dreaming provides the law that governs the way all people are suppose to behave.</a:t>
            </a:r>
          </a:p>
          <a:p>
            <a:endParaRPr lang="en-AU" altLang="en-US" dirty="0" smtClean="0">
              <a:latin typeface="Arial" panose="020B0604020202020204" pitchFamily="34" charset="0"/>
              <a:cs typeface="Arial" panose="020B0604020202020204" pitchFamily="34" charset="0"/>
            </a:endParaRPr>
          </a:p>
          <a:p>
            <a:r>
              <a:rPr lang="en-AU" altLang="en-US" dirty="0" smtClean="0">
                <a:latin typeface="Arial" panose="020B0604020202020204" pitchFamily="34" charset="0"/>
                <a:cs typeface="Arial" panose="020B0604020202020204" pitchFamily="34" charset="0"/>
              </a:rPr>
              <a:t>Photography, Blue Lake, Mt Gambier – The </a:t>
            </a:r>
            <a:r>
              <a:rPr lang="en-AU" altLang="en-US" dirty="0" err="1" smtClean="0">
                <a:latin typeface="Arial" panose="020B0604020202020204" pitchFamily="34" charset="0"/>
                <a:cs typeface="Arial" panose="020B0604020202020204" pitchFamily="34" charset="0"/>
              </a:rPr>
              <a:t>Craitbul</a:t>
            </a:r>
            <a:r>
              <a:rPr lang="en-AU" altLang="en-US" dirty="0" smtClean="0">
                <a:latin typeface="Arial" panose="020B0604020202020204" pitchFamily="34" charset="0"/>
                <a:cs typeface="Arial" panose="020B0604020202020204" pitchFamily="34" charset="0"/>
              </a:rPr>
              <a:t> Dreaming Story.  Photography, copyright, Christine Reid</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6</a:t>
            </a:fld>
            <a:endParaRPr lang="en-AU"/>
          </a:p>
        </p:txBody>
      </p:sp>
    </p:spTree>
    <p:extLst>
      <p:ext uri="{BB962C8B-B14F-4D97-AF65-F5344CB8AC3E}">
        <p14:creationId xmlns:p14="http://schemas.microsoft.com/office/powerpoint/2010/main" val="22850300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panose="020B0604020202020204" pitchFamily="34" charset="0"/>
                <a:cs typeface="Arial" panose="020B0604020202020204" pitchFamily="34" charset="0"/>
              </a:rPr>
              <a:t>If you</a:t>
            </a:r>
            <a:r>
              <a:rPr lang="en-AU" altLang="en-US" baseline="0" dirty="0" smtClean="0">
                <a:latin typeface="Arial" panose="020B0604020202020204" pitchFamily="34" charset="0"/>
                <a:cs typeface="Arial" panose="020B0604020202020204" pitchFamily="34" charset="0"/>
              </a:rPr>
              <a:t> would like support in sharing these presentations with your staff please contact Christine Reid. </a:t>
            </a:r>
            <a:endParaRPr lang="en-AU" alt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panose="020B0604020202020204" pitchFamily="34" charset="0"/>
                <a:cs typeface="Arial" panose="020B0604020202020204" pitchFamily="34" charset="0"/>
              </a:rPr>
              <a:t>Copyright: Christine Reid</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60</a:t>
            </a:fld>
            <a:endParaRPr lang="en-AU"/>
          </a:p>
        </p:txBody>
      </p:sp>
    </p:spTree>
    <p:extLst>
      <p:ext uri="{BB962C8B-B14F-4D97-AF65-F5344CB8AC3E}">
        <p14:creationId xmlns:p14="http://schemas.microsoft.com/office/powerpoint/2010/main" val="14568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7</a:t>
            </a:fld>
            <a:endParaRPr lang="en-AU"/>
          </a:p>
        </p:txBody>
      </p:sp>
    </p:spTree>
    <p:extLst>
      <p:ext uri="{BB962C8B-B14F-4D97-AF65-F5344CB8AC3E}">
        <p14:creationId xmlns:p14="http://schemas.microsoft.com/office/powerpoint/2010/main" val="135592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10000"/>
              </a:spcBef>
              <a:defRPr/>
            </a:pPr>
            <a:r>
              <a:rPr lang="en-US" dirty="0" smtClean="0">
                <a:latin typeface="Arial" pitchFamily="34" charset="0"/>
                <a:cs typeface="Arial" pitchFamily="34" charset="0"/>
              </a:rPr>
              <a:t>The wheel shows us that The Dreaming encapsulates all aspects of life.  The stories explain the spiritual, the physical and the relationships between people.  The Dreaming stories can be investigated through telling, dancing, looking at themes, comparing similar stories from different language groups, acting, writing, painting, singing, investigating. </a:t>
            </a:r>
          </a:p>
          <a:p>
            <a:pPr>
              <a:defRPr/>
            </a:pPr>
            <a:r>
              <a:rPr lang="en-AU" dirty="0" smtClean="0">
                <a:latin typeface="+mn-lt"/>
                <a:cs typeface="+mn-cs"/>
              </a:rPr>
              <a:t>Dreaming stories pass on important knowledge, cultural values and belief systems to later generations, this is done through song, dance, painting and storytelling which express the Dreaming stories,</a:t>
            </a:r>
          </a:p>
          <a:p>
            <a:pPr>
              <a:defRPr/>
            </a:pPr>
            <a:r>
              <a:rPr lang="en-AU" dirty="0" smtClean="0">
                <a:latin typeface="+mn-lt"/>
                <a:cs typeface="+mn-cs"/>
              </a:rPr>
              <a:t>When the ancestor spirits had finished creating the world they changed into the trees, rocks, rivers, stars and other physical objects.  These are now the sacred places for the Aboriginal people.  The Dreaming is never-ending, it links the past and the present to the people and the land.</a:t>
            </a:r>
          </a:p>
          <a:p>
            <a:pPr>
              <a:defRPr/>
            </a:pPr>
            <a:endParaRPr lang="en-AU" dirty="0" smtClean="0">
              <a:latin typeface="+mn-lt"/>
              <a:cs typeface="+mn-cs"/>
            </a:endParaRPr>
          </a:p>
          <a:p>
            <a:pPr>
              <a:defRPr/>
            </a:pPr>
            <a:r>
              <a:rPr lang="en-AU" dirty="0" smtClean="0">
                <a:latin typeface="+mn-lt"/>
                <a:cs typeface="+mn-cs"/>
              </a:rPr>
              <a:t>The website 12 canoes provides small films and photographs that show the interconnectedness of the Dreaming: http://www.12canoes.com.au/</a:t>
            </a:r>
          </a:p>
          <a:p>
            <a:pPr>
              <a:defRPr/>
            </a:pPr>
            <a:r>
              <a:rPr lang="en-AU" dirty="0" smtClean="0">
                <a:latin typeface="+mn-lt"/>
                <a:cs typeface="+mn-cs"/>
              </a:rPr>
              <a:t> </a:t>
            </a:r>
          </a:p>
          <a:p>
            <a:pPr eaLnBrk="1" fontAlgn="auto" hangingPunct="1">
              <a:spcBef>
                <a:spcPts val="0"/>
              </a:spcBef>
              <a:spcAft>
                <a:spcPts val="0"/>
              </a:spcAft>
              <a:defRPr/>
            </a:pPr>
            <a:r>
              <a:rPr lang="en-US" dirty="0" smtClean="0">
                <a:latin typeface="Arial" pitchFamily="34" charset="0"/>
                <a:cs typeface="Arial" pitchFamily="34" charset="0"/>
              </a:rPr>
              <a:t>*W H Edwards,  Introduction to Aboriginal Societies, Social Science Press, Wentworth Falls, NSW 1988, the second edition was published by Thomson in 2007.</a:t>
            </a:r>
          </a:p>
          <a:p>
            <a:pPr>
              <a:defRPr/>
            </a:pPr>
            <a:endParaRPr lang="en-AU" dirty="0" smtClean="0">
              <a:latin typeface="+mn-lt"/>
              <a:cs typeface="+mn-cs"/>
            </a:endParaRPr>
          </a:p>
          <a:p>
            <a:pPr eaLnBrk="1" fontAlgn="auto" hangingPunct="1">
              <a:spcBef>
                <a:spcPts val="0"/>
              </a:spcBef>
              <a:spcAft>
                <a:spcPts val="0"/>
              </a:spcAft>
              <a:defRPr/>
            </a:pPr>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pPr eaLnBrk="1" fontAlgn="auto" hangingPunct="1">
              <a:spcBef>
                <a:spcPts val="0"/>
              </a:spcBef>
              <a:spcAft>
                <a:spcPts val="0"/>
              </a:spcAft>
              <a:defRPr/>
            </a:pPr>
            <a:endParaRPr lang="en-AU" dirty="0" smtClean="0"/>
          </a:p>
          <a:p>
            <a:pPr>
              <a:defRPr/>
            </a:pPr>
            <a:endParaRPr lang="en-AU" dirty="0" smtClean="0">
              <a:latin typeface="Arial" pitchFamily="34" charset="0"/>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8</a:t>
            </a:fld>
            <a:endParaRPr lang="en-AU"/>
          </a:p>
        </p:txBody>
      </p:sp>
    </p:spTree>
    <p:extLst>
      <p:ext uri="{BB962C8B-B14F-4D97-AF65-F5344CB8AC3E}">
        <p14:creationId xmlns:p14="http://schemas.microsoft.com/office/powerpoint/2010/main" val="291178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panose="020B0604020202020204" pitchFamily="34" charset="0"/>
                <a:cs typeface="Arial" panose="020B0604020202020204" pitchFamily="34" charset="0"/>
              </a:rPr>
              <a:t>Art work, Australian Indigenous Images, Volume 1: </a:t>
            </a:r>
            <a:r>
              <a:rPr lang="en-AU" altLang="en-US" dirty="0" err="1" smtClean="0">
                <a:latin typeface="Arial" panose="020B0604020202020204" pitchFamily="34" charset="0"/>
                <a:cs typeface="Arial" panose="020B0604020202020204" pitchFamily="34" charset="0"/>
              </a:rPr>
              <a:t>Culcha</a:t>
            </a:r>
            <a:r>
              <a:rPr lang="en-AU" altLang="en-US" dirty="0" smtClean="0">
                <a:latin typeface="Arial" panose="020B0604020202020204" pitchFamily="34" charset="0"/>
                <a:cs typeface="Arial" panose="020B0604020202020204" pitchFamily="34" charset="0"/>
              </a:rPr>
              <a:t> Disc</a:t>
            </a:r>
          </a:p>
          <a:p>
            <a:endParaRPr lang="en-AU" dirty="0"/>
          </a:p>
        </p:txBody>
      </p:sp>
      <p:sp>
        <p:nvSpPr>
          <p:cNvPr id="4" name="Slide Number Placeholder 3"/>
          <p:cNvSpPr>
            <a:spLocks noGrp="1"/>
          </p:cNvSpPr>
          <p:nvPr>
            <p:ph type="sldNum" sz="quarter" idx="10"/>
          </p:nvPr>
        </p:nvSpPr>
        <p:spPr/>
        <p:txBody>
          <a:bodyPr/>
          <a:lstStyle/>
          <a:p>
            <a:fld id="{526BA23B-E62C-46A3-89CA-50F5EE1977EB}" type="slidenum">
              <a:rPr lang="en-AU" smtClean="0"/>
              <a:t>9</a:t>
            </a:fld>
            <a:endParaRPr lang="en-AU"/>
          </a:p>
        </p:txBody>
      </p:sp>
    </p:spTree>
    <p:extLst>
      <p:ext uri="{BB962C8B-B14F-4D97-AF65-F5344CB8AC3E}">
        <p14:creationId xmlns:p14="http://schemas.microsoft.com/office/powerpoint/2010/main" val="286569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020D393-AD19-49EB-ADEF-EEE60C907FDE}" type="datetime1">
              <a:rPr lang="en-AU" smtClean="0"/>
              <a:t>17/11/2017</a:t>
            </a:fld>
            <a:endParaRPr lang="en-AU"/>
          </a:p>
        </p:txBody>
      </p:sp>
      <p:sp>
        <p:nvSpPr>
          <p:cNvPr id="5" name="Footer Placeholder 4"/>
          <p:cNvSpPr>
            <a:spLocks noGrp="1"/>
          </p:cNvSpPr>
          <p:nvPr>
            <p:ph type="ftr" sz="quarter" idx="11"/>
          </p:nvPr>
        </p:nvSpPr>
        <p:spPr/>
        <p:txBody>
          <a:bodyPr/>
          <a:lstStyle/>
          <a:p>
            <a:r>
              <a:rPr lang="en-AU" smtClean="0"/>
              <a:t>Copyright Christine Reid</a:t>
            </a:r>
            <a:endParaRPr lang="en-AU"/>
          </a:p>
        </p:txBody>
      </p:sp>
      <p:sp>
        <p:nvSpPr>
          <p:cNvPr id="6" name="Slide Number Placeholder 5"/>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186719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B128C15-C4E7-41E2-98C6-B81E5EEB1B80}" type="datetime1">
              <a:rPr lang="en-AU" smtClean="0"/>
              <a:t>17/11/2017</a:t>
            </a:fld>
            <a:endParaRPr lang="en-AU"/>
          </a:p>
        </p:txBody>
      </p:sp>
      <p:sp>
        <p:nvSpPr>
          <p:cNvPr id="5" name="Footer Placeholder 4"/>
          <p:cNvSpPr>
            <a:spLocks noGrp="1"/>
          </p:cNvSpPr>
          <p:nvPr>
            <p:ph type="ftr" sz="quarter" idx="11"/>
          </p:nvPr>
        </p:nvSpPr>
        <p:spPr/>
        <p:txBody>
          <a:bodyPr/>
          <a:lstStyle/>
          <a:p>
            <a:r>
              <a:rPr lang="en-AU" smtClean="0"/>
              <a:t>Copyright Christine Reid</a:t>
            </a:r>
            <a:endParaRPr lang="en-AU"/>
          </a:p>
        </p:txBody>
      </p:sp>
      <p:sp>
        <p:nvSpPr>
          <p:cNvPr id="6" name="Slide Number Placeholder 5"/>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201814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E3CB2B-1686-4545-BBAC-3F5C6EAFDD9E}" type="datetime1">
              <a:rPr lang="en-AU" smtClean="0"/>
              <a:t>17/11/2017</a:t>
            </a:fld>
            <a:endParaRPr lang="en-AU"/>
          </a:p>
        </p:txBody>
      </p:sp>
      <p:sp>
        <p:nvSpPr>
          <p:cNvPr id="5" name="Footer Placeholder 4"/>
          <p:cNvSpPr>
            <a:spLocks noGrp="1"/>
          </p:cNvSpPr>
          <p:nvPr>
            <p:ph type="ftr" sz="quarter" idx="11"/>
          </p:nvPr>
        </p:nvSpPr>
        <p:spPr/>
        <p:txBody>
          <a:bodyPr/>
          <a:lstStyle/>
          <a:p>
            <a:r>
              <a:rPr lang="en-AU" smtClean="0"/>
              <a:t>Copyright Christine Reid</a:t>
            </a:r>
            <a:endParaRPr lang="en-AU"/>
          </a:p>
        </p:txBody>
      </p:sp>
      <p:sp>
        <p:nvSpPr>
          <p:cNvPr id="6" name="Slide Number Placeholder 5"/>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363147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781857F-A7C3-41AD-99D0-A29544E0513E}" type="datetime1">
              <a:rPr lang="en-AU" smtClean="0"/>
              <a:t>17/11/2017</a:t>
            </a:fld>
            <a:endParaRPr lang="en-AU"/>
          </a:p>
        </p:txBody>
      </p:sp>
      <p:sp>
        <p:nvSpPr>
          <p:cNvPr id="5" name="Footer Placeholder 4"/>
          <p:cNvSpPr>
            <a:spLocks noGrp="1"/>
          </p:cNvSpPr>
          <p:nvPr>
            <p:ph type="ftr" sz="quarter" idx="11"/>
          </p:nvPr>
        </p:nvSpPr>
        <p:spPr/>
        <p:txBody>
          <a:bodyPr/>
          <a:lstStyle/>
          <a:p>
            <a:r>
              <a:rPr lang="en-AU" smtClean="0"/>
              <a:t>Copyright Christine Reid</a:t>
            </a:r>
            <a:endParaRPr lang="en-AU"/>
          </a:p>
        </p:txBody>
      </p:sp>
      <p:sp>
        <p:nvSpPr>
          <p:cNvPr id="6" name="Slide Number Placeholder 5"/>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68908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2E0D3-13EB-4DC7-8212-D289A47DC0A2}" type="datetime1">
              <a:rPr lang="en-AU" smtClean="0"/>
              <a:t>17/11/2017</a:t>
            </a:fld>
            <a:endParaRPr lang="en-AU"/>
          </a:p>
        </p:txBody>
      </p:sp>
      <p:sp>
        <p:nvSpPr>
          <p:cNvPr id="5" name="Footer Placeholder 4"/>
          <p:cNvSpPr>
            <a:spLocks noGrp="1"/>
          </p:cNvSpPr>
          <p:nvPr>
            <p:ph type="ftr" sz="quarter" idx="11"/>
          </p:nvPr>
        </p:nvSpPr>
        <p:spPr/>
        <p:txBody>
          <a:bodyPr/>
          <a:lstStyle/>
          <a:p>
            <a:r>
              <a:rPr lang="en-AU" smtClean="0"/>
              <a:t>Copyright Christine Reid</a:t>
            </a:r>
            <a:endParaRPr lang="en-AU"/>
          </a:p>
        </p:txBody>
      </p:sp>
      <p:sp>
        <p:nvSpPr>
          <p:cNvPr id="6" name="Slide Number Placeholder 5"/>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21176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3DC09D5-15DC-40C4-91ED-D8F6B17CC72D}" type="datetime1">
              <a:rPr lang="en-AU" smtClean="0"/>
              <a:t>17/11/2017</a:t>
            </a:fld>
            <a:endParaRPr lang="en-AU"/>
          </a:p>
        </p:txBody>
      </p:sp>
      <p:sp>
        <p:nvSpPr>
          <p:cNvPr id="6" name="Footer Placeholder 5"/>
          <p:cNvSpPr>
            <a:spLocks noGrp="1"/>
          </p:cNvSpPr>
          <p:nvPr>
            <p:ph type="ftr" sz="quarter" idx="11"/>
          </p:nvPr>
        </p:nvSpPr>
        <p:spPr/>
        <p:txBody>
          <a:bodyPr/>
          <a:lstStyle/>
          <a:p>
            <a:r>
              <a:rPr lang="en-AU" smtClean="0"/>
              <a:t>Copyright Christine Reid</a:t>
            </a:r>
            <a:endParaRPr lang="en-AU"/>
          </a:p>
        </p:txBody>
      </p:sp>
      <p:sp>
        <p:nvSpPr>
          <p:cNvPr id="7" name="Slide Number Placeholder 6"/>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328716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7A7EA8D-4CE4-4DF1-BE13-121EB8641E12}" type="datetime1">
              <a:rPr lang="en-AU" smtClean="0"/>
              <a:t>17/11/2017</a:t>
            </a:fld>
            <a:endParaRPr lang="en-AU"/>
          </a:p>
        </p:txBody>
      </p:sp>
      <p:sp>
        <p:nvSpPr>
          <p:cNvPr id="8" name="Footer Placeholder 7"/>
          <p:cNvSpPr>
            <a:spLocks noGrp="1"/>
          </p:cNvSpPr>
          <p:nvPr>
            <p:ph type="ftr" sz="quarter" idx="11"/>
          </p:nvPr>
        </p:nvSpPr>
        <p:spPr/>
        <p:txBody>
          <a:bodyPr/>
          <a:lstStyle/>
          <a:p>
            <a:r>
              <a:rPr lang="en-AU" smtClean="0"/>
              <a:t>Copyright Christine Reid</a:t>
            </a:r>
            <a:endParaRPr lang="en-AU"/>
          </a:p>
        </p:txBody>
      </p:sp>
      <p:sp>
        <p:nvSpPr>
          <p:cNvPr id="9" name="Slide Number Placeholder 8"/>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144667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EF542C5-79A7-4E65-92DA-8CDF6D50BEAF}" type="datetime1">
              <a:rPr lang="en-AU" smtClean="0"/>
              <a:t>17/11/2017</a:t>
            </a:fld>
            <a:endParaRPr lang="en-AU"/>
          </a:p>
        </p:txBody>
      </p:sp>
      <p:sp>
        <p:nvSpPr>
          <p:cNvPr id="4" name="Footer Placeholder 3"/>
          <p:cNvSpPr>
            <a:spLocks noGrp="1"/>
          </p:cNvSpPr>
          <p:nvPr>
            <p:ph type="ftr" sz="quarter" idx="11"/>
          </p:nvPr>
        </p:nvSpPr>
        <p:spPr/>
        <p:txBody>
          <a:bodyPr/>
          <a:lstStyle/>
          <a:p>
            <a:r>
              <a:rPr lang="en-AU" smtClean="0"/>
              <a:t>Copyright Christine Reid</a:t>
            </a:r>
            <a:endParaRPr lang="en-AU"/>
          </a:p>
        </p:txBody>
      </p:sp>
      <p:sp>
        <p:nvSpPr>
          <p:cNvPr id="5" name="Slide Number Placeholder 4"/>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190417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4BB95-E570-4031-8D99-BFD282E4B5FE}" type="datetime1">
              <a:rPr lang="en-AU" smtClean="0"/>
              <a:t>17/11/2017</a:t>
            </a:fld>
            <a:endParaRPr lang="en-AU"/>
          </a:p>
        </p:txBody>
      </p:sp>
      <p:sp>
        <p:nvSpPr>
          <p:cNvPr id="3" name="Footer Placeholder 2"/>
          <p:cNvSpPr>
            <a:spLocks noGrp="1"/>
          </p:cNvSpPr>
          <p:nvPr>
            <p:ph type="ftr" sz="quarter" idx="11"/>
          </p:nvPr>
        </p:nvSpPr>
        <p:spPr/>
        <p:txBody>
          <a:bodyPr/>
          <a:lstStyle/>
          <a:p>
            <a:r>
              <a:rPr lang="en-AU" smtClean="0"/>
              <a:t>Copyright Christine Reid</a:t>
            </a:r>
            <a:endParaRPr lang="en-AU"/>
          </a:p>
        </p:txBody>
      </p:sp>
      <p:sp>
        <p:nvSpPr>
          <p:cNvPr id="4" name="Slide Number Placeholder 3"/>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371238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6B2C5-BA15-40C8-B234-B1E92356F01B}" type="datetime1">
              <a:rPr lang="en-AU" smtClean="0"/>
              <a:t>17/11/2017</a:t>
            </a:fld>
            <a:endParaRPr lang="en-AU"/>
          </a:p>
        </p:txBody>
      </p:sp>
      <p:sp>
        <p:nvSpPr>
          <p:cNvPr id="6" name="Footer Placeholder 5"/>
          <p:cNvSpPr>
            <a:spLocks noGrp="1"/>
          </p:cNvSpPr>
          <p:nvPr>
            <p:ph type="ftr" sz="quarter" idx="11"/>
          </p:nvPr>
        </p:nvSpPr>
        <p:spPr/>
        <p:txBody>
          <a:bodyPr/>
          <a:lstStyle/>
          <a:p>
            <a:r>
              <a:rPr lang="en-AU" smtClean="0"/>
              <a:t>Copyright Christine Reid</a:t>
            </a:r>
            <a:endParaRPr lang="en-AU"/>
          </a:p>
        </p:txBody>
      </p:sp>
      <p:sp>
        <p:nvSpPr>
          <p:cNvPr id="7" name="Slide Number Placeholder 6"/>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69482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242F2-6061-4C99-9E1B-6C0BC9BDFB6D}" type="datetime1">
              <a:rPr lang="en-AU" smtClean="0"/>
              <a:t>17/11/2017</a:t>
            </a:fld>
            <a:endParaRPr lang="en-AU"/>
          </a:p>
        </p:txBody>
      </p:sp>
      <p:sp>
        <p:nvSpPr>
          <p:cNvPr id="6" name="Footer Placeholder 5"/>
          <p:cNvSpPr>
            <a:spLocks noGrp="1"/>
          </p:cNvSpPr>
          <p:nvPr>
            <p:ph type="ftr" sz="quarter" idx="11"/>
          </p:nvPr>
        </p:nvSpPr>
        <p:spPr/>
        <p:txBody>
          <a:bodyPr/>
          <a:lstStyle/>
          <a:p>
            <a:r>
              <a:rPr lang="en-AU" smtClean="0"/>
              <a:t>Copyright Christine Reid</a:t>
            </a:r>
            <a:endParaRPr lang="en-AU"/>
          </a:p>
        </p:txBody>
      </p:sp>
      <p:sp>
        <p:nvSpPr>
          <p:cNvPr id="7" name="Slide Number Placeholder 6"/>
          <p:cNvSpPr>
            <a:spLocks noGrp="1"/>
          </p:cNvSpPr>
          <p:nvPr>
            <p:ph type="sldNum" sz="quarter" idx="12"/>
          </p:nvPr>
        </p:nvSpPr>
        <p:spPr/>
        <p:txBody>
          <a:bodyPr/>
          <a:lstStyle/>
          <a:p>
            <a:fld id="{C2A460CC-5910-44A2-A3F0-C645944B0CCB}" type="slidenum">
              <a:rPr lang="en-AU" smtClean="0"/>
              <a:t>‹#›</a:t>
            </a:fld>
            <a:endParaRPr lang="en-AU"/>
          </a:p>
        </p:txBody>
      </p:sp>
    </p:spTree>
    <p:extLst>
      <p:ext uri="{BB962C8B-B14F-4D97-AF65-F5344CB8AC3E}">
        <p14:creationId xmlns:p14="http://schemas.microsoft.com/office/powerpoint/2010/main" val="385834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414B2-73AD-4175-8323-856D17DBBE12}" type="datetime1">
              <a:rPr lang="en-AU" smtClean="0"/>
              <a:t>17/11/2017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Copyright Christine Reid</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460CC-5910-44A2-A3F0-C645944B0CCB}" type="slidenum">
              <a:rPr lang="en-AU" smtClean="0"/>
              <a:t>‹#›</a:t>
            </a:fld>
            <a:endParaRPr lang="en-AU"/>
          </a:p>
        </p:txBody>
      </p:sp>
    </p:spTree>
    <p:extLst>
      <p:ext uri="{BB962C8B-B14F-4D97-AF65-F5344CB8AC3E}">
        <p14:creationId xmlns:p14="http://schemas.microsoft.com/office/powerpoint/2010/main" val="111345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mattstone.blogs.com/photos/aboriginal_christian_art/index.html"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hyperlink" Target="http://www.bing.com/images/search?q=Aboriginal+Christian+art&amp;qpvt=Aboriginal+Christian+art&amp;qpvt=Aboriginal+Christian+art&amp;FORM=IGRE" TargetMode="External"/><Relationship Id="rId4" Type="http://schemas.openxmlformats.org/officeDocument/2006/relationships/hyperlink" Target="http://www.biblesociety.org.au/news/celebrating-faith-through-indigenous-art"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hyperlink" Target="mailto:wacareid@tpg.com.a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7922">
              <a:schemeClr val="tx1"/>
            </a:gs>
            <a:gs pos="0">
              <a:srgbClr val="000000"/>
            </a:gs>
            <a:gs pos="46000">
              <a:srgbClr val="FF0000"/>
            </a:gs>
            <a:gs pos="93000">
              <a:srgbClr val="FFFF00"/>
            </a:gs>
            <a:gs pos="100000">
              <a:srgbClr val="FFF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6" name="Subtitle 5"/>
          <p:cNvSpPr>
            <a:spLocks noGrp="1"/>
          </p:cNvSpPr>
          <p:nvPr>
            <p:ph type="subTitle" idx="1"/>
          </p:nvPr>
        </p:nvSpPr>
        <p:spPr/>
        <p:txBody>
          <a:bodyPr/>
          <a:lstStyle/>
          <a:p>
            <a:endParaRPr lang="en-AU" dirty="0"/>
          </a:p>
        </p:txBody>
      </p:sp>
      <p:pic>
        <p:nvPicPr>
          <p:cNvPr id="1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0395" y="2107023"/>
            <a:ext cx="58674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a:spLocks noChangeArrowheads="1"/>
          </p:cNvSpPr>
          <p:nvPr/>
        </p:nvSpPr>
        <p:spPr bwMode="auto">
          <a:xfrm>
            <a:off x="609600" y="7620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b="1" dirty="0">
                <a:solidFill>
                  <a:srgbClr val="FFFF61"/>
                </a:solidFill>
                <a:latin typeface="+mn-lt"/>
              </a:rPr>
              <a:t>Introducing Indigenous culture and spirituality</a:t>
            </a:r>
          </a:p>
        </p:txBody>
      </p:sp>
      <p:sp>
        <p:nvSpPr>
          <p:cNvPr id="17" name="TextBox 4"/>
          <p:cNvSpPr txBox="1">
            <a:spLocks noChangeArrowheads="1"/>
          </p:cNvSpPr>
          <p:nvPr/>
        </p:nvSpPr>
        <p:spPr bwMode="auto">
          <a:xfrm>
            <a:off x="228600" y="6249988"/>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1800" dirty="0">
                <a:latin typeface="+mn-lt"/>
              </a:rPr>
              <a:t>Artist: Annie Young</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7762" y="5911725"/>
            <a:ext cx="2441848" cy="750868"/>
          </a:xfrm>
          <a:prstGeom prst="rect">
            <a:avLst/>
          </a:prstGeom>
        </p:spPr>
      </p:pic>
      <p:sp>
        <p:nvSpPr>
          <p:cNvPr id="8" name="Footer Placeholder 7"/>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767983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7" name="Rectangle 4"/>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latin typeface="+mn-lt"/>
              </a:rPr>
              <a:t>What does the Dreaming mean to Aboriginal people today ?</a:t>
            </a:r>
            <a:endParaRPr lang="en-US" altLang="en-US" sz="3200" dirty="0" smtClean="0">
              <a:solidFill>
                <a:srgbClr val="FFFF99"/>
              </a:solidFill>
              <a:effectLst>
                <a:outerShdw blurRad="38100" dist="38100" dir="2700000" algn="tl">
                  <a:srgbClr val="000000">
                    <a:alpha val="43137"/>
                  </a:srgbClr>
                </a:outerShdw>
              </a:effectLst>
              <a:latin typeface="+mn-lt"/>
            </a:endParaRPr>
          </a:p>
        </p:txBody>
      </p:sp>
      <p:sp>
        <p:nvSpPr>
          <p:cNvPr id="8" name="Text Box 6"/>
          <p:cNvSpPr txBox="1">
            <a:spLocks noChangeArrowheads="1"/>
          </p:cNvSpPr>
          <p:nvPr/>
        </p:nvSpPr>
        <p:spPr bwMode="auto">
          <a:xfrm>
            <a:off x="685800" y="1828800"/>
            <a:ext cx="7696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55600" indent="-355600" eaLnBrk="1" hangingPunct="1">
              <a:spcBef>
                <a:spcPct val="50000"/>
              </a:spcBef>
            </a:pPr>
            <a:r>
              <a:rPr lang="en-AU" altLang="en-US" sz="2000" dirty="0">
                <a:latin typeface="+mn-lt"/>
              </a:rPr>
              <a:t>Bonds between Aboriginal people and land can never be broken while a person </a:t>
            </a:r>
            <a:r>
              <a:rPr lang="en-AU" altLang="en-US" sz="2000" dirty="0" smtClean="0">
                <a:latin typeface="+mn-lt"/>
              </a:rPr>
              <a:t>lives</a:t>
            </a:r>
            <a:endParaRPr lang="en-AU" altLang="en-US" sz="2000" dirty="0">
              <a:latin typeface="+mn-lt"/>
            </a:endParaRPr>
          </a:p>
          <a:p>
            <a:pPr marL="355600" indent="-355600" eaLnBrk="1" hangingPunct="1">
              <a:spcBef>
                <a:spcPct val="50000"/>
              </a:spcBef>
            </a:pPr>
            <a:r>
              <a:rPr lang="en-AU" altLang="en-US" sz="2000" dirty="0">
                <a:latin typeface="+mn-lt"/>
              </a:rPr>
              <a:t>The link remains even at death, then they become part of the creation</a:t>
            </a:r>
          </a:p>
          <a:p>
            <a:pPr marL="355600" indent="-355600" eaLnBrk="1" hangingPunct="1">
              <a:spcBef>
                <a:spcPct val="50000"/>
              </a:spcBef>
            </a:pPr>
            <a:r>
              <a:rPr lang="en-AU" altLang="en-US" sz="2000" dirty="0">
                <a:latin typeface="+mn-lt"/>
              </a:rPr>
              <a:t>Land must be cared for and protected</a:t>
            </a:r>
          </a:p>
          <a:p>
            <a:pPr marL="355600" indent="-355600" eaLnBrk="1" hangingPunct="1">
              <a:spcBef>
                <a:spcPct val="50000"/>
              </a:spcBef>
            </a:pPr>
            <a:r>
              <a:rPr lang="en-AU" altLang="en-US" sz="2000" dirty="0">
                <a:latin typeface="+mn-lt"/>
              </a:rPr>
              <a:t>Protection of the essential nature of all things and a unique way of </a:t>
            </a:r>
            <a:r>
              <a:rPr lang="en-AU" altLang="en-US" sz="2000" dirty="0" smtClean="0">
                <a:latin typeface="+mn-lt"/>
              </a:rPr>
              <a:t>being</a:t>
            </a:r>
            <a:endParaRPr lang="en-AU" altLang="en-US" sz="2000" dirty="0">
              <a:latin typeface="+mn-lt"/>
            </a:endParaRPr>
          </a:p>
          <a:p>
            <a:pPr eaLnBrk="1" hangingPunct="1">
              <a:spcBef>
                <a:spcPct val="50000"/>
              </a:spcBef>
            </a:pPr>
            <a:endParaRPr lang="en-US" altLang="en-US" sz="1800" dirty="0"/>
          </a:p>
        </p:txBody>
      </p:sp>
      <p:pic>
        <p:nvPicPr>
          <p:cNvPr id="1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t="-87"/>
          <a:stretch>
            <a:fillRect/>
          </a:stretch>
        </p:blipFill>
        <p:spPr bwMode="auto">
          <a:xfrm>
            <a:off x="2381250" y="4160836"/>
            <a:ext cx="43815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306642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latin typeface="+mn-lt"/>
              </a:rPr>
              <a:t>The </a:t>
            </a:r>
            <a:r>
              <a:rPr lang="en-AU" altLang="en-US" sz="3200" dirty="0" err="1" smtClean="0">
                <a:solidFill>
                  <a:srgbClr val="FFFF99"/>
                </a:solidFill>
                <a:effectLst>
                  <a:outerShdw blurRad="38100" dist="38100" dir="2700000" algn="tl">
                    <a:srgbClr val="000000">
                      <a:alpha val="43137"/>
                    </a:srgbClr>
                  </a:outerShdw>
                </a:effectLst>
                <a:latin typeface="+mn-lt"/>
              </a:rPr>
              <a:t>Tagai</a:t>
            </a:r>
            <a:endParaRPr lang="en-AU" altLang="en-US" sz="3200" dirty="0" smtClean="0">
              <a:solidFill>
                <a:srgbClr val="FFFF99"/>
              </a:solidFill>
              <a:effectLst>
                <a:outerShdw blurRad="38100" dist="38100" dir="2700000" algn="tl">
                  <a:srgbClr val="000000">
                    <a:alpha val="43137"/>
                  </a:srgbClr>
                </a:outerShdw>
              </a:effectLst>
              <a:latin typeface="+mn-lt"/>
            </a:endParaRPr>
          </a:p>
        </p:txBody>
      </p:sp>
      <p:sp>
        <p:nvSpPr>
          <p:cNvPr id="8" name="TextBox 2"/>
          <p:cNvSpPr txBox="1">
            <a:spLocks noChangeArrowheads="1"/>
          </p:cNvSpPr>
          <p:nvPr/>
        </p:nvSpPr>
        <p:spPr bwMode="auto">
          <a:xfrm>
            <a:off x="609600" y="1905000"/>
            <a:ext cx="7924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AU" altLang="en-US" sz="2000" dirty="0">
                <a:latin typeface="+mn-lt"/>
              </a:rPr>
              <a:t>The Torres Strait people are united through the stories of the </a:t>
            </a:r>
            <a:r>
              <a:rPr lang="en-AU" altLang="en-US" sz="2000" dirty="0" err="1" smtClean="0">
                <a:latin typeface="+mn-lt"/>
              </a:rPr>
              <a:t>Tagai</a:t>
            </a:r>
            <a:endParaRPr lang="en-AU" altLang="en-US" sz="2000" dirty="0">
              <a:latin typeface="+mn-lt"/>
            </a:endParaRPr>
          </a:p>
          <a:p>
            <a:pPr>
              <a:spcBef>
                <a:spcPct val="0"/>
              </a:spcBef>
            </a:pPr>
            <a:r>
              <a:rPr lang="en-AU" altLang="en-US" sz="2000" dirty="0">
                <a:latin typeface="+mn-lt"/>
              </a:rPr>
              <a:t>These stories focus on the stars and the identity of Torres Strait Islanders as sea </a:t>
            </a:r>
            <a:r>
              <a:rPr lang="en-AU" altLang="en-US" sz="2000" dirty="0" smtClean="0">
                <a:latin typeface="+mn-lt"/>
              </a:rPr>
              <a:t>people</a:t>
            </a:r>
            <a:endParaRPr lang="en-AU" altLang="en-US" sz="2000" dirty="0">
              <a:latin typeface="+mn-lt"/>
            </a:endParaRPr>
          </a:p>
          <a:p>
            <a:pPr>
              <a:spcBef>
                <a:spcPct val="0"/>
              </a:spcBef>
            </a:pPr>
            <a:r>
              <a:rPr lang="en-AU" altLang="en-US" sz="2000" dirty="0">
                <a:latin typeface="+mn-lt"/>
              </a:rPr>
              <a:t>The </a:t>
            </a:r>
            <a:r>
              <a:rPr lang="en-AU" altLang="en-US" sz="2000" dirty="0" err="1">
                <a:latin typeface="+mn-lt"/>
              </a:rPr>
              <a:t>Tagai’s</a:t>
            </a:r>
            <a:r>
              <a:rPr lang="en-AU" altLang="en-US" sz="2000" dirty="0">
                <a:latin typeface="+mn-lt"/>
              </a:rPr>
              <a:t> instructions provided order in the world, ensuring that everything has a </a:t>
            </a:r>
            <a:r>
              <a:rPr lang="en-AU" altLang="en-US" sz="2000" dirty="0" smtClean="0">
                <a:latin typeface="+mn-lt"/>
              </a:rPr>
              <a:t>place</a:t>
            </a:r>
            <a:endParaRPr lang="en-AU" altLang="en-US" sz="2000" dirty="0">
              <a:latin typeface="+mn-lt"/>
            </a:endParaRPr>
          </a:p>
        </p:txBody>
      </p:sp>
      <p:pic>
        <p:nvPicPr>
          <p:cNvPr id="1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03510" y="3886200"/>
            <a:ext cx="21336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3389622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latin typeface="+mn-lt"/>
              </a:rPr>
              <a:t>The coming of Missionaries</a:t>
            </a:r>
          </a:p>
        </p:txBody>
      </p:sp>
      <p:sp>
        <p:nvSpPr>
          <p:cNvPr id="8" name="TextBox 2"/>
          <p:cNvSpPr txBox="1">
            <a:spLocks noChangeArrowheads="1"/>
          </p:cNvSpPr>
          <p:nvPr/>
        </p:nvSpPr>
        <p:spPr bwMode="auto">
          <a:xfrm>
            <a:off x="457200" y="1428451"/>
            <a:ext cx="82296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3538" indent="-363538">
              <a:spcBef>
                <a:spcPct val="0"/>
              </a:spcBef>
            </a:pPr>
            <a:r>
              <a:rPr lang="en-AU" altLang="en-US" sz="2000" dirty="0">
                <a:latin typeface="+mn-lt"/>
              </a:rPr>
              <a:t>The first missionaries arrived in New South Wales in 1789</a:t>
            </a:r>
          </a:p>
          <a:p>
            <a:pPr marL="363538" indent="-363538">
              <a:spcBef>
                <a:spcPct val="0"/>
              </a:spcBef>
            </a:pPr>
            <a:r>
              <a:rPr lang="en-AU" altLang="en-US" sz="2000" dirty="0">
                <a:latin typeface="+mn-lt"/>
              </a:rPr>
              <a:t>Larger numbers arrived in 1820, they came to protect the Indigenous peoples and to convert them to </a:t>
            </a:r>
            <a:r>
              <a:rPr lang="en-AU" altLang="en-US" sz="2000" dirty="0" smtClean="0">
                <a:latin typeface="+mn-lt"/>
              </a:rPr>
              <a:t>Christianity</a:t>
            </a:r>
            <a:endParaRPr lang="en-AU" altLang="en-US" sz="2000" dirty="0">
              <a:latin typeface="+mn-lt"/>
            </a:endParaRPr>
          </a:p>
          <a:p>
            <a:pPr marL="763588" lvl="2" indent="-363538">
              <a:spcBef>
                <a:spcPct val="0"/>
              </a:spcBef>
              <a:buFont typeface="Arial" panose="020B0604020202020204" pitchFamily="34" charset="0"/>
              <a:buChar char="•"/>
            </a:pPr>
            <a:r>
              <a:rPr lang="en-AU" altLang="en-US" sz="2000" dirty="0">
                <a:latin typeface="+mn-lt"/>
              </a:rPr>
              <a:t>Many were shocked by the bloodshed and racial violence that was </a:t>
            </a:r>
            <a:r>
              <a:rPr lang="en-AU" altLang="en-US" sz="2000" dirty="0" smtClean="0">
                <a:latin typeface="+mn-lt"/>
              </a:rPr>
              <a:t>occurring</a:t>
            </a:r>
            <a:endParaRPr lang="en-AU" altLang="en-US" sz="2000" dirty="0">
              <a:latin typeface="+mn-lt"/>
            </a:endParaRPr>
          </a:p>
          <a:p>
            <a:pPr marL="763588" lvl="2" indent="-363538">
              <a:spcBef>
                <a:spcPct val="0"/>
              </a:spcBef>
              <a:buFont typeface="Arial" panose="020B0604020202020204" pitchFamily="34" charset="0"/>
              <a:buChar char="•"/>
            </a:pPr>
            <a:r>
              <a:rPr lang="en-AU" altLang="en-US" sz="2000" dirty="0">
                <a:latin typeface="+mn-lt"/>
              </a:rPr>
              <a:t>They wrote accounts of the devastation, robberies, cruelties and murder that was occurring in many parts of </a:t>
            </a:r>
            <a:r>
              <a:rPr lang="en-AU" altLang="en-US" sz="2000" dirty="0" smtClean="0">
                <a:latin typeface="+mn-lt"/>
              </a:rPr>
              <a:t>Australia</a:t>
            </a:r>
            <a:endParaRPr lang="en-AU" altLang="en-US" sz="2000" dirty="0">
              <a:latin typeface="+mn-lt"/>
            </a:endParaRPr>
          </a:p>
          <a:p>
            <a:pPr marL="363538" indent="-363538">
              <a:spcBef>
                <a:spcPct val="0"/>
              </a:spcBef>
            </a:pPr>
            <a:r>
              <a:rPr lang="en-AU" altLang="en-US" sz="2000" dirty="0">
                <a:latin typeface="+mn-lt"/>
              </a:rPr>
              <a:t>Missionaries were Catholic, Anglican and Lutheran </a:t>
            </a:r>
          </a:p>
          <a:p>
            <a:pPr marL="363538" indent="-363538">
              <a:spcBef>
                <a:spcPct val="0"/>
              </a:spcBef>
            </a:pPr>
            <a:r>
              <a:rPr lang="en-AU" altLang="en-US" sz="2000" dirty="0">
                <a:latin typeface="+mn-lt"/>
              </a:rPr>
              <a:t>They wanted the Indigenous peoples to give up their traditional beliefs and to believe in Jesus and the traditional Christian view of </a:t>
            </a:r>
            <a:r>
              <a:rPr lang="en-AU" altLang="en-US" sz="2000" dirty="0" smtClean="0">
                <a:latin typeface="+mn-lt"/>
              </a:rPr>
              <a:t>creation</a:t>
            </a:r>
            <a:endParaRPr lang="en-AU" altLang="en-US" sz="2000" dirty="0">
              <a:latin typeface="+mn-lt"/>
            </a:endParaRPr>
          </a:p>
          <a:p>
            <a:pPr>
              <a:spcBef>
                <a:spcPct val="0"/>
              </a:spcBef>
            </a:pPr>
            <a:endParaRPr lang="en-AU" altLang="en-US" sz="1800" dirty="0"/>
          </a:p>
          <a:p>
            <a:pPr lvl="1">
              <a:spcBef>
                <a:spcPct val="0"/>
              </a:spcBef>
              <a:buFont typeface="Arial" panose="020B0604020202020204" pitchFamily="34" charset="0"/>
              <a:buChar char="•"/>
            </a:pPr>
            <a:endParaRPr lang="en-AU" altLang="en-US" sz="1800" dirty="0"/>
          </a:p>
          <a:p>
            <a:pPr>
              <a:spcBef>
                <a:spcPct val="0"/>
              </a:spcBef>
            </a:pPr>
            <a:endParaRPr lang="en-AU" altLang="en-US" sz="1800" dirty="0"/>
          </a:p>
        </p:txBody>
      </p:sp>
      <p:pic>
        <p:nvPicPr>
          <p:cNvPr id="1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62300" y="4608284"/>
            <a:ext cx="2819400" cy="1778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105209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latin typeface="+mn-lt"/>
              </a:rPr>
              <a:t>The coming of Missionaries</a:t>
            </a:r>
          </a:p>
        </p:txBody>
      </p:sp>
      <p:sp>
        <p:nvSpPr>
          <p:cNvPr id="8" name="TextBox 2"/>
          <p:cNvSpPr txBox="1">
            <a:spLocks noChangeArrowheads="1"/>
          </p:cNvSpPr>
          <p:nvPr/>
        </p:nvSpPr>
        <p:spPr bwMode="auto">
          <a:xfrm>
            <a:off x="914400" y="1524000"/>
            <a:ext cx="8229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AU" altLang="en-US" sz="2000" dirty="0">
                <a:latin typeface="+mn-lt"/>
              </a:rPr>
              <a:t>The missionaries fought for the protection of Aboriginal peoples from racial violence, particularly on the </a:t>
            </a:r>
            <a:r>
              <a:rPr lang="en-AU" altLang="en-US" sz="2000" dirty="0" smtClean="0">
                <a:latin typeface="+mn-lt"/>
              </a:rPr>
              <a:t>frontier</a:t>
            </a:r>
            <a:endParaRPr lang="en-AU" altLang="en-US" sz="2000" dirty="0">
              <a:latin typeface="+mn-lt"/>
            </a:endParaRPr>
          </a:p>
          <a:p>
            <a:pPr>
              <a:spcBef>
                <a:spcPct val="0"/>
              </a:spcBef>
            </a:pPr>
            <a:r>
              <a:rPr lang="en-AU" altLang="en-US" sz="2000" dirty="0">
                <a:latin typeface="+mn-lt"/>
              </a:rPr>
              <a:t>The missionaries were generally unpopular and were viewed as troublemakers by many of the general </a:t>
            </a:r>
            <a:r>
              <a:rPr lang="en-AU" altLang="en-US" sz="2000" dirty="0" smtClean="0">
                <a:latin typeface="+mn-lt"/>
              </a:rPr>
              <a:t>population</a:t>
            </a:r>
            <a:endParaRPr lang="en-AU" altLang="en-US" sz="2000" dirty="0">
              <a:latin typeface="+mn-lt"/>
            </a:endParaRPr>
          </a:p>
          <a:p>
            <a:pPr>
              <a:spcBef>
                <a:spcPct val="0"/>
              </a:spcBef>
            </a:pPr>
            <a:r>
              <a:rPr lang="en-AU" altLang="en-US" sz="2000" dirty="0">
                <a:latin typeface="+mn-lt"/>
              </a:rPr>
              <a:t>There was a belief that missionary activity was useless and a waste of </a:t>
            </a:r>
            <a:r>
              <a:rPr lang="en-AU" altLang="en-US" sz="2000" dirty="0" smtClean="0">
                <a:latin typeface="+mn-lt"/>
              </a:rPr>
              <a:t>money</a:t>
            </a:r>
            <a:endParaRPr lang="en-AU" altLang="en-US" sz="2000" dirty="0">
              <a:latin typeface="+mn-lt"/>
            </a:endParaRPr>
          </a:p>
          <a:p>
            <a:pPr>
              <a:spcBef>
                <a:spcPct val="0"/>
              </a:spcBef>
            </a:pPr>
            <a:r>
              <a:rPr lang="en-AU" altLang="en-US" sz="2000" dirty="0">
                <a:latin typeface="+mn-lt"/>
              </a:rPr>
              <a:t>Missionaries worked to protect the Aboriginal people by setting up </a:t>
            </a:r>
            <a:r>
              <a:rPr lang="en-AU" altLang="en-US" sz="2000" dirty="0" smtClean="0">
                <a:latin typeface="+mn-lt"/>
              </a:rPr>
              <a:t>missions</a:t>
            </a:r>
            <a:endParaRPr lang="en-AU" altLang="en-US" sz="2000" dirty="0">
              <a:latin typeface="+mn-lt"/>
            </a:endParaRPr>
          </a:p>
        </p:txBody>
      </p:sp>
      <p:pic>
        <p:nvPicPr>
          <p:cNvPr id="1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4600" y="4084638"/>
            <a:ext cx="4114800" cy="2540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969250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7" name="Rectangle 1"/>
          <p:cNvSpPr>
            <a:spLocks noChangeArrowheads="1"/>
          </p:cNvSpPr>
          <p:nvPr/>
        </p:nvSpPr>
        <p:spPr bwMode="auto">
          <a:xfrm>
            <a:off x="533400" y="332656"/>
            <a:ext cx="8071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AU" altLang="en-US" dirty="0">
                <a:solidFill>
                  <a:srgbClr val="FFFF99"/>
                </a:solidFill>
                <a:effectLst>
                  <a:outerShdw blurRad="38100" dist="38100" dir="2700000" algn="tl">
                    <a:srgbClr val="000000">
                      <a:alpha val="43137"/>
                    </a:srgbClr>
                  </a:outerShdw>
                </a:effectLst>
                <a:latin typeface="+mn-lt"/>
              </a:rPr>
              <a:t>The coming of Missionaries</a:t>
            </a:r>
          </a:p>
        </p:txBody>
      </p:sp>
      <p:sp>
        <p:nvSpPr>
          <p:cNvPr id="8" name="TextBox 3"/>
          <p:cNvSpPr txBox="1">
            <a:spLocks noChangeArrowheads="1"/>
          </p:cNvSpPr>
          <p:nvPr/>
        </p:nvSpPr>
        <p:spPr bwMode="auto">
          <a:xfrm>
            <a:off x="533400" y="1600200"/>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b="1" i="1" dirty="0">
                <a:latin typeface="+mn-lt"/>
              </a:rPr>
              <a:t>“It is one of the great tragedies of the recent history of Australia that true Christianity was for so long so very difficult to discern in the life of this outpost of a distant nation which called itself </a:t>
            </a:r>
            <a:r>
              <a:rPr lang="en-AU" altLang="en-US" sz="2000" b="1" i="1" dirty="0" smtClean="0">
                <a:latin typeface="+mn-lt"/>
              </a:rPr>
              <a:t>Christian”</a:t>
            </a:r>
            <a:r>
              <a:rPr lang="en-AU" altLang="en-US" sz="2000" dirty="0">
                <a:latin typeface="+mn-lt"/>
              </a:rPr>
              <a:t> (</a:t>
            </a:r>
            <a:r>
              <a:rPr lang="en-AU" altLang="en-US" sz="2000" dirty="0" err="1" smtClean="0">
                <a:latin typeface="+mn-lt"/>
              </a:rPr>
              <a:t>pg</a:t>
            </a:r>
            <a:r>
              <a:rPr lang="en-AU" altLang="en-US" sz="2000" dirty="0" smtClean="0">
                <a:latin typeface="+mn-lt"/>
              </a:rPr>
              <a:t> 18)</a:t>
            </a:r>
            <a:endParaRPr lang="en-AU" altLang="en-US" sz="2000" dirty="0">
              <a:latin typeface="+mn-lt"/>
            </a:endParaRPr>
          </a:p>
          <a:p>
            <a:pPr>
              <a:spcBef>
                <a:spcPct val="0"/>
              </a:spcBef>
              <a:buFontTx/>
              <a:buNone/>
            </a:pPr>
            <a:endParaRPr lang="en-AU" altLang="en-US" sz="2000" b="1" i="1" dirty="0">
              <a:latin typeface="+mn-lt"/>
            </a:endParaRPr>
          </a:p>
          <a:p>
            <a:pPr>
              <a:spcBef>
                <a:spcPct val="0"/>
              </a:spcBef>
              <a:buFontTx/>
              <a:buNone/>
            </a:pPr>
            <a:endParaRPr lang="en-AU" altLang="en-US" sz="2000" b="1" i="1" dirty="0">
              <a:latin typeface="+mn-lt"/>
            </a:endParaRPr>
          </a:p>
          <a:p>
            <a:pPr>
              <a:spcBef>
                <a:spcPct val="0"/>
              </a:spcBef>
              <a:buFontTx/>
              <a:buNone/>
            </a:pPr>
            <a:r>
              <a:rPr lang="en-AU" altLang="en-US" sz="2000" b="1" i="1" dirty="0">
                <a:latin typeface="+mn-lt"/>
              </a:rPr>
              <a:t>“It is unfair to criticise these missionaries for being negative towards Aboriginal culture”</a:t>
            </a:r>
            <a:r>
              <a:rPr lang="en-AU" altLang="en-US" sz="2000" b="1" dirty="0">
                <a:latin typeface="+mn-lt"/>
              </a:rPr>
              <a:t>, he notes, </a:t>
            </a:r>
            <a:r>
              <a:rPr lang="en-AU" altLang="en-US" sz="2000" b="1" i="1" dirty="0">
                <a:latin typeface="+mn-lt"/>
              </a:rPr>
              <a:t>“while outside the missions Aboriginal people were being shot, tortured and sexually exploited by those who would deny them their very </a:t>
            </a:r>
            <a:r>
              <a:rPr lang="en-AU" altLang="en-US" sz="2000" b="1" i="1" dirty="0" smtClean="0">
                <a:latin typeface="+mn-lt"/>
              </a:rPr>
              <a:t>humanity” </a:t>
            </a:r>
            <a:r>
              <a:rPr lang="en-AU" altLang="en-US" sz="2000" dirty="0" smtClean="0">
                <a:latin typeface="+mn-lt"/>
              </a:rPr>
              <a:t>(</a:t>
            </a:r>
            <a:r>
              <a:rPr lang="en-AU" altLang="en-US" sz="2000" dirty="0" err="1" smtClean="0">
                <a:latin typeface="+mn-lt"/>
              </a:rPr>
              <a:t>pg</a:t>
            </a:r>
            <a:r>
              <a:rPr lang="en-AU" altLang="en-US" sz="2000" dirty="0" smtClean="0">
                <a:latin typeface="+mn-lt"/>
              </a:rPr>
              <a:t> 137)</a:t>
            </a:r>
            <a:endParaRPr lang="en-AU" altLang="en-US" sz="2000" dirty="0">
              <a:latin typeface="+mn-lt"/>
            </a:endParaRPr>
          </a:p>
          <a:p>
            <a:pPr>
              <a:spcBef>
                <a:spcPct val="0"/>
              </a:spcBef>
              <a:buFontTx/>
              <a:buNone/>
            </a:pPr>
            <a:endParaRPr lang="en-AU" altLang="en-US" sz="2000" b="1" i="1" dirty="0">
              <a:latin typeface="+mn-lt"/>
            </a:endParaRPr>
          </a:p>
          <a:p>
            <a:pPr>
              <a:spcBef>
                <a:spcPct val="0"/>
              </a:spcBef>
              <a:buFontTx/>
              <a:buNone/>
            </a:pPr>
            <a:r>
              <a:rPr lang="en-AU" altLang="en-US" sz="2000" dirty="0">
                <a:latin typeface="+mn-lt"/>
              </a:rPr>
              <a:t>Harris, J. 2012, One Blood:200 years of Aboriginal Encounter with </a:t>
            </a:r>
            <a:r>
              <a:rPr lang="en-AU" altLang="en-US" sz="2000" dirty="0" smtClean="0">
                <a:latin typeface="+mn-lt"/>
              </a:rPr>
              <a:t>Christianity</a:t>
            </a:r>
            <a:endParaRPr lang="en-AU" altLang="en-US" sz="2000" dirty="0">
              <a:latin typeface="+mn-lt"/>
            </a:endParaRPr>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1805643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latin typeface="+mn-lt"/>
              </a:rPr>
              <a:t>The coming of Missionaries</a:t>
            </a:r>
            <a:br>
              <a:rPr lang="en-AU" altLang="en-US" sz="3200" dirty="0" smtClean="0">
                <a:solidFill>
                  <a:srgbClr val="FFFF99"/>
                </a:solidFill>
                <a:effectLst>
                  <a:outerShdw blurRad="38100" dist="38100" dir="2700000" algn="tl">
                    <a:srgbClr val="000000">
                      <a:alpha val="43137"/>
                    </a:srgbClr>
                  </a:outerShdw>
                </a:effectLst>
                <a:latin typeface="+mn-lt"/>
              </a:rPr>
            </a:br>
            <a:r>
              <a:rPr lang="en-AU" altLang="en-US" sz="3200" dirty="0" smtClean="0">
                <a:solidFill>
                  <a:srgbClr val="FFFF99"/>
                </a:solidFill>
                <a:effectLst>
                  <a:outerShdw blurRad="38100" dist="38100" dir="2700000" algn="tl">
                    <a:srgbClr val="000000">
                      <a:alpha val="43137"/>
                    </a:srgbClr>
                  </a:outerShdw>
                </a:effectLst>
                <a:latin typeface="+mn-lt"/>
              </a:rPr>
              <a:t>Torres Strait Islander people</a:t>
            </a:r>
          </a:p>
        </p:txBody>
      </p:sp>
      <p:sp>
        <p:nvSpPr>
          <p:cNvPr id="8" name="TextBox 2"/>
          <p:cNvSpPr txBox="1">
            <a:spLocks noChangeArrowheads="1"/>
          </p:cNvSpPr>
          <p:nvPr/>
        </p:nvSpPr>
        <p:spPr bwMode="auto">
          <a:xfrm>
            <a:off x="304800" y="1905000"/>
            <a:ext cx="838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200150" indent="-28575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AU" altLang="en-US" sz="2000" dirty="0">
                <a:latin typeface="+mn-lt"/>
              </a:rPr>
              <a:t>Missionaries arrived in the 1870s</a:t>
            </a:r>
          </a:p>
          <a:p>
            <a:pPr>
              <a:spcBef>
                <a:spcPct val="0"/>
              </a:spcBef>
            </a:pPr>
            <a:r>
              <a:rPr lang="en-AU" altLang="en-US" sz="2000" dirty="0" smtClean="0">
                <a:latin typeface="+mn-lt"/>
              </a:rPr>
              <a:t>1 July</a:t>
            </a:r>
            <a:r>
              <a:rPr lang="en-AU" altLang="en-US" sz="2000" dirty="0">
                <a:latin typeface="+mn-lt"/>
              </a:rPr>
              <a:t>, every year Torres Strait Islanders celebrate the “Coming of Light’, or the arrival of Christianity to the Torres Strait Islander people</a:t>
            </a:r>
          </a:p>
          <a:p>
            <a:pPr lvl="1">
              <a:spcBef>
                <a:spcPct val="0"/>
              </a:spcBef>
              <a:buFont typeface="Arial" panose="020B0604020202020204" pitchFamily="34" charset="0"/>
              <a:buChar char="•"/>
            </a:pPr>
            <a:r>
              <a:rPr lang="en-AU" altLang="en-US" sz="2000" dirty="0">
                <a:latin typeface="+mn-lt"/>
              </a:rPr>
              <a:t>Fred Gela, Mayor of the Torres Strait Island Regional Council, explains “On July 1, 1871 the Torres Strait changed forever. On that day, </a:t>
            </a:r>
            <a:r>
              <a:rPr lang="en-AU" altLang="en-US" sz="2000" dirty="0" err="1">
                <a:latin typeface="+mn-lt"/>
              </a:rPr>
              <a:t>Dabad</a:t>
            </a:r>
            <a:r>
              <a:rPr lang="en-AU" altLang="en-US" sz="2000" dirty="0">
                <a:latin typeface="+mn-lt"/>
              </a:rPr>
              <a:t>, one of the tribal elders of </a:t>
            </a:r>
            <a:r>
              <a:rPr lang="en-AU" altLang="en-US" sz="2000" dirty="0" err="1">
                <a:latin typeface="+mn-lt"/>
              </a:rPr>
              <a:t>Erub</a:t>
            </a:r>
            <a:r>
              <a:rPr lang="en-AU" altLang="en-US" sz="2000" dirty="0">
                <a:latin typeface="+mn-lt"/>
              </a:rPr>
              <a:t> Island, met the missionaries at </a:t>
            </a:r>
            <a:r>
              <a:rPr lang="en-AU" altLang="en-US" sz="2000" dirty="0" err="1">
                <a:latin typeface="+mn-lt"/>
              </a:rPr>
              <a:t>Kemus</a:t>
            </a:r>
            <a:r>
              <a:rPr lang="en-AU" altLang="en-US" sz="2000" dirty="0">
                <a:latin typeface="+mn-lt"/>
              </a:rPr>
              <a:t> </a:t>
            </a:r>
            <a:r>
              <a:rPr lang="en-AU" altLang="en-US" sz="2000" dirty="0" err="1">
                <a:latin typeface="+mn-lt"/>
              </a:rPr>
              <a:t>Bech</a:t>
            </a:r>
            <a:r>
              <a:rPr lang="en-AU" altLang="en-US" sz="2000" dirty="0">
                <a:latin typeface="+mn-lt"/>
              </a:rPr>
              <a:t>, where he denied his tribal laws and accepted the good news of </a:t>
            </a:r>
            <a:r>
              <a:rPr lang="en-AU" altLang="en-US" sz="2000" dirty="0" smtClean="0">
                <a:latin typeface="+mn-lt"/>
              </a:rPr>
              <a:t>salvation” </a:t>
            </a:r>
            <a:r>
              <a:rPr lang="en-AU" altLang="en-US" sz="2000" dirty="0">
                <a:latin typeface="+mn-lt"/>
              </a:rPr>
              <a:t>('Lighting the way', Koori Mail 455 </a:t>
            </a:r>
            <a:r>
              <a:rPr lang="en-AU" altLang="en-US" sz="2000" dirty="0" smtClean="0">
                <a:latin typeface="+mn-lt"/>
              </a:rPr>
              <a:t>p 30</a:t>
            </a:r>
            <a:r>
              <a:rPr lang="en-AU" altLang="en-US" sz="2000" dirty="0">
                <a:latin typeface="+mn-lt"/>
              </a:rPr>
              <a:t>)</a:t>
            </a:r>
          </a:p>
          <a:p>
            <a:pPr>
              <a:spcBef>
                <a:spcPct val="0"/>
              </a:spcBef>
            </a:pPr>
            <a:r>
              <a:rPr lang="en-AU" altLang="en-US" sz="2000" dirty="0">
                <a:latin typeface="+mn-lt"/>
              </a:rPr>
              <a:t>Christianity was embraced and the light of God was welcomed into the everyday lives of the Torres Strait Islander </a:t>
            </a:r>
            <a:r>
              <a:rPr lang="en-AU" altLang="en-US" sz="2000" dirty="0" smtClean="0">
                <a:latin typeface="+mn-lt"/>
              </a:rPr>
              <a:t>peoples</a:t>
            </a:r>
            <a:endParaRPr lang="en-AU" altLang="en-US" sz="2000" dirty="0">
              <a:latin typeface="+mn-lt"/>
            </a:endParaRPr>
          </a:p>
          <a:p>
            <a:pPr lvl="1">
              <a:spcBef>
                <a:spcPct val="0"/>
              </a:spcBef>
              <a:buFont typeface="Arial" panose="020B0604020202020204" pitchFamily="34" charset="0"/>
              <a:buChar char="•"/>
            </a:pPr>
            <a:endParaRPr lang="en-AU" altLang="en-US" sz="1800" dirty="0"/>
          </a:p>
          <a:p>
            <a:pPr lvl="1">
              <a:spcBef>
                <a:spcPct val="0"/>
              </a:spcBef>
              <a:buFont typeface="Arial" panose="020B0604020202020204" pitchFamily="34" charset="0"/>
              <a:buChar char="•"/>
            </a:pPr>
            <a:endParaRPr lang="en-AU" altLang="en-US" sz="1800" dirty="0"/>
          </a:p>
          <a:p>
            <a:pPr lvl="2">
              <a:spcBef>
                <a:spcPct val="0"/>
              </a:spcBef>
            </a:pPr>
            <a:endParaRPr lang="en-AU" altLang="en-US" sz="1800" dirty="0"/>
          </a:p>
          <a:p>
            <a:pPr>
              <a:spcBef>
                <a:spcPct val="0"/>
              </a:spcBef>
            </a:pPr>
            <a:endParaRPr lang="en-AU" altLang="en-US" sz="1800" dirty="0"/>
          </a:p>
        </p:txBody>
      </p:sp>
      <p:pic>
        <p:nvPicPr>
          <p:cNvPr id="1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98575" y="5470525"/>
            <a:ext cx="65468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4164982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latin typeface="+mn-lt"/>
              </a:rPr>
              <a:t>German Lutheran and Moravian missionaries</a:t>
            </a:r>
          </a:p>
        </p:txBody>
      </p:sp>
      <p:sp>
        <p:nvSpPr>
          <p:cNvPr id="6" name="TextBox 2"/>
          <p:cNvSpPr txBox="1">
            <a:spLocks noChangeArrowheads="1"/>
          </p:cNvSpPr>
          <p:nvPr/>
        </p:nvSpPr>
        <p:spPr bwMode="auto">
          <a:xfrm>
            <a:off x="723900" y="1417638"/>
            <a:ext cx="7696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AU" altLang="en-US" sz="2000" dirty="0">
                <a:latin typeface="+mn-lt"/>
              </a:rPr>
              <a:t>Contact history is shaped by missions and reserves, with missionaries playing a prominent role in the lives of Aboriginal and Torres Strait Islander </a:t>
            </a:r>
            <a:r>
              <a:rPr lang="en-AU" altLang="en-US" sz="2000" dirty="0" smtClean="0">
                <a:latin typeface="+mn-lt"/>
              </a:rPr>
              <a:t>people</a:t>
            </a:r>
            <a:endParaRPr lang="en-AU" altLang="en-US" sz="2000" dirty="0">
              <a:latin typeface="+mn-lt"/>
            </a:endParaRPr>
          </a:p>
          <a:p>
            <a:pPr>
              <a:spcBef>
                <a:spcPct val="0"/>
              </a:spcBef>
            </a:pPr>
            <a:r>
              <a:rPr lang="en-AU" altLang="en-US" sz="2000" dirty="0">
                <a:latin typeface="+mn-lt"/>
              </a:rPr>
              <a:t>German Lutheran and Moravian missionaries established the earliest and the longest surviving missions in colonial Australia.</a:t>
            </a:r>
          </a:p>
          <a:p>
            <a:pPr>
              <a:spcBef>
                <a:spcPct val="0"/>
              </a:spcBef>
            </a:pPr>
            <a:r>
              <a:rPr lang="en-AU" altLang="en-US" sz="2000" dirty="0">
                <a:latin typeface="+mn-lt"/>
              </a:rPr>
              <a:t>Of the 16 missionary ventures in Australia up to 1850, eight had German speaking </a:t>
            </a:r>
            <a:r>
              <a:rPr lang="en-AU" altLang="en-US" sz="2000" dirty="0" smtClean="0">
                <a:latin typeface="+mn-lt"/>
              </a:rPr>
              <a:t>staff</a:t>
            </a:r>
            <a:endParaRPr lang="en-AU" altLang="en-US" sz="2000" dirty="0">
              <a:latin typeface="+mn-lt"/>
            </a:endParaRPr>
          </a:p>
          <a:p>
            <a:pPr>
              <a:spcBef>
                <a:spcPct val="0"/>
              </a:spcBef>
            </a:pPr>
            <a:r>
              <a:rPr lang="en-AU" altLang="en-US" sz="2000" dirty="0">
                <a:latin typeface="+mn-lt"/>
              </a:rPr>
              <a:t>The eight missions were Wellington Valley, Blue Mountains; Mt Eliza, Western Australia; Zion Hill, Brisbane; Aboriginal school, Adelaide; Pt Lincoln, South Australia; Encounter Bay, South Australia; Lake Boga, </a:t>
            </a:r>
            <a:r>
              <a:rPr lang="en-AU" altLang="en-US" sz="2000" dirty="0" smtClean="0">
                <a:latin typeface="+mn-lt"/>
              </a:rPr>
              <a:t>Victoria</a:t>
            </a:r>
            <a:endParaRPr lang="en-AU" altLang="en-US" sz="2000" dirty="0">
              <a:latin typeface="+mn-lt"/>
            </a:endParaRPr>
          </a:p>
          <a:p>
            <a:pPr>
              <a:spcBef>
                <a:spcPct val="0"/>
              </a:spcBef>
            </a:pPr>
            <a:r>
              <a:rPr lang="en-AU" altLang="en-US" sz="2000" dirty="0">
                <a:latin typeface="+mn-lt"/>
              </a:rPr>
              <a:t>The remaining eight missions were The Parramatta School, Sydney; Wellington Valley (1825 – 1827), Blue Mountains; Lake Macquarie, Newcastle; </a:t>
            </a:r>
            <a:r>
              <a:rPr lang="en-AU" altLang="en-US" sz="2000" dirty="0" err="1">
                <a:latin typeface="+mn-lt"/>
              </a:rPr>
              <a:t>Wybalenna</a:t>
            </a:r>
            <a:r>
              <a:rPr lang="en-AU" altLang="en-US" sz="2000" dirty="0">
                <a:latin typeface="+mn-lt"/>
              </a:rPr>
              <a:t>, Tasmania; Yarra River, Victoria; </a:t>
            </a:r>
            <a:r>
              <a:rPr lang="en-AU" altLang="en-US" sz="2000" dirty="0" err="1">
                <a:latin typeface="+mn-lt"/>
              </a:rPr>
              <a:t>Buntingdale</a:t>
            </a:r>
            <a:r>
              <a:rPr lang="en-AU" altLang="en-US" sz="2000" dirty="0">
                <a:latin typeface="+mn-lt"/>
              </a:rPr>
              <a:t>, Victoria; Smithies Wesleyan School, Perth; Stradbroke Island, Queensland and New Norcia, Western </a:t>
            </a:r>
            <a:r>
              <a:rPr lang="en-AU" altLang="en-US" sz="2000" dirty="0" smtClean="0">
                <a:latin typeface="+mn-lt"/>
              </a:rPr>
              <a:t>Australia</a:t>
            </a:r>
            <a:endParaRPr lang="en-AU" altLang="en-US" sz="2000" dirty="0">
              <a:latin typeface="+mn-lt"/>
            </a:endParaRPr>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1370312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Rectangle 1"/>
          <p:cNvSpPr>
            <a:spLocks noChangeArrowheads="1"/>
          </p:cNvSpPr>
          <p:nvPr/>
        </p:nvSpPr>
        <p:spPr bwMode="auto">
          <a:xfrm>
            <a:off x="2364158" y="304800"/>
            <a:ext cx="43617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AU" altLang="en-US" dirty="0">
                <a:solidFill>
                  <a:srgbClr val="FFFF99"/>
                </a:solidFill>
                <a:effectLst>
                  <a:outerShdw blurRad="38100" dist="38100" dir="2700000" algn="tl">
                    <a:srgbClr val="000000">
                      <a:alpha val="43137"/>
                    </a:srgbClr>
                  </a:outerShdw>
                </a:effectLst>
                <a:latin typeface="+mn-lt"/>
              </a:rPr>
              <a:t>Lutheran Missionaries in </a:t>
            </a:r>
          </a:p>
          <a:p>
            <a:pPr algn="ctr">
              <a:spcBef>
                <a:spcPct val="0"/>
              </a:spcBef>
              <a:buFontTx/>
              <a:buNone/>
            </a:pPr>
            <a:r>
              <a:rPr lang="en-AU" altLang="en-US" dirty="0">
                <a:solidFill>
                  <a:srgbClr val="FFFF99"/>
                </a:solidFill>
                <a:effectLst>
                  <a:outerShdw blurRad="38100" dist="38100" dir="2700000" algn="tl">
                    <a:srgbClr val="000000">
                      <a:alpha val="43137"/>
                    </a:srgbClr>
                  </a:outerShdw>
                </a:effectLst>
                <a:latin typeface="+mn-lt"/>
              </a:rPr>
              <a:t>New South Wales</a:t>
            </a:r>
          </a:p>
        </p:txBody>
      </p:sp>
      <p:sp>
        <p:nvSpPr>
          <p:cNvPr id="6" name="TextBox 2"/>
          <p:cNvSpPr txBox="1">
            <a:spLocks noChangeArrowheads="1"/>
          </p:cNvSpPr>
          <p:nvPr/>
        </p:nvSpPr>
        <p:spPr bwMode="auto">
          <a:xfrm>
            <a:off x="457200" y="1981200"/>
            <a:ext cx="8077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AU" altLang="en-US" sz="2000" dirty="0">
                <a:latin typeface="+mn-lt"/>
              </a:rPr>
              <a:t>Wellington Valley Mission was one of the earliest missions to Aboriginal people in Australia, founded in 1830 it was active for 12 </a:t>
            </a:r>
            <a:r>
              <a:rPr lang="en-AU" altLang="en-US" sz="2000" dirty="0" smtClean="0">
                <a:latin typeface="+mn-lt"/>
              </a:rPr>
              <a:t>years</a:t>
            </a:r>
            <a:endParaRPr lang="en-AU" altLang="en-US" sz="2000" dirty="0">
              <a:latin typeface="+mn-lt"/>
            </a:endParaRPr>
          </a:p>
          <a:p>
            <a:pPr>
              <a:spcBef>
                <a:spcPct val="0"/>
              </a:spcBef>
            </a:pPr>
            <a:r>
              <a:rPr lang="en-AU" altLang="en-US" sz="2000" dirty="0">
                <a:latin typeface="+mn-lt"/>
              </a:rPr>
              <a:t>Rev. William Watson and Rev. Johann Simon Christian </a:t>
            </a:r>
            <a:r>
              <a:rPr lang="en-AU" altLang="en-US" sz="2000" dirty="0" err="1">
                <a:latin typeface="+mn-lt"/>
              </a:rPr>
              <a:t>Handt</a:t>
            </a:r>
            <a:r>
              <a:rPr lang="en-AU" altLang="en-US" sz="2000" dirty="0">
                <a:latin typeface="+mn-lt"/>
              </a:rPr>
              <a:t> were the missionaries</a:t>
            </a:r>
          </a:p>
          <a:p>
            <a:pPr>
              <a:spcBef>
                <a:spcPct val="0"/>
              </a:spcBef>
            </a:pPr>
            <a:r>
              <a:rPr lang="en-AU" altLang="en-US" sz="2000" dirty="0">
                <a:latin typeface="+mn-lt"/>
              </a:rPr>
              <a:t>The mission had 10,000 acres and 500 pounds per annum to run the mission</a:t>
            </a:r>
          </a:p>
          <a:p>
            <a:pPr>
              <a:spcBef>
                <a:spcPct val="0"/>
              </a:spcBef>
            </a:pPr>
            <a:r>
              <a:rPr lang="en-AU" altLang="en-US" sz="2000" dirty="0">
                <a:latin typeface="+mn-lt"/>
              </a:rPr>
              <a:t>A drought in the early days made living there very tough with little </a:t>
            </a:r>
            <a:r>
              <a:rPr lang="en-AU" altLang="en-US" sz="2000" dirty="0" smtClean="0">
                <a:latin typeface="+mn-lt"/>
              </a:rPr>
              <a:t>food</a:t>
            </a:r>
            <a:endParaRPr lang="en-AU" altLang="en-US" sz="2000" dirty="0">
              <a:latin typeface="+mn-lt"/>
            </a:endParaRPr>
          </a:p>
          <a:p>
            <a:pPr>
              <a:spcBef>
                <a:spcPct val="0"/>
              </a:spcBef>
            </a:pPr>
            <a:r>
              <a:rPr lang="en-AU" altLang="en-US" sz="2000" dirty="0" err="1">
                <a:latin typeface="+mn-lt"/>
              </a:rPr>
              <a:t>Handt</a:t>
            </a:r>
            <a:r>
              <a:rPr lang="en-AU" altLang="en-US" sz="2000" dirty="0">
                <a:latin typeface="+mn-lt"/>
              </a:rPr>
              <a:t> moved away in 1837 and he was replaced by James </a:t>
            </a:r>
            <a:r>
              <a:rPr lang="en-AU" altLang="en-US" sz="2000" dirty="0" smtClean="0">
                <a:latin typeface="+mn-lt"/>
              </a:rPr>
              <a:t>Gunther</a:t>
            </a:r>
            <a:endParaRPr lang="en-AU" altLang="en-US" sz="2000" dirty="0">
              <a:latin typeface="+mn-lt"/>
            </a:endParaRPr>
          </a:p>
          <a:p>
            <a:pPr>
              <a:spcBef>
                <a:spcPct val="0"/>
              </a:spcBef>
            </a:pPr>
            <a:r>
              <a:rPr lang="en-AU" altLang="en-US" sz="2000" dirty="0">
                <a:latin typeface="+mn-lt"/>
              </a:rPr>
              <a:t>The mission closed in 1842 and a new mission was established at Apsley by Rev </a:t>
            </a:r>
            <a:r>
              <a:rPr lang="en-AU" altLang="en-US" sz="2000" dirty="0" smtClean="0">
                <a:latin typeface="+mn-lt"/>
              </a:rPr>
              <a:t>Watson</a:t>
            </a:r>
            <a:endParaRPr lang="en-AU" altLang="en-US" sz="2000" dirty="0">
              <a:latin typeface="+mn-lt"/>
            </a:endParaRPr>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3713974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Rectangle 1"/>
          <p:cNvSpPr>
            <a:spLocks noChangeArrowheads="1"/>
          </p:cNvSpPr>
          <p:nvPr/>
        </p:nvSpPr>
        <p:spPr bwMode="auto">
          <a:xfrm>
            <a:off x="1499960" y="304800"/>
            <a:ext cx="64552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AU" altLang="en-US" dirty="0">
                <a:solidFill>
                  <a:srgbClr val="FFFF99"/>
                </a:solidFill>
                <a:effectLst>
                  <a:outerShdw blurRad="38100" dist="38100" dir="2700000" algn="tl">
                    <a:srgbClr val="000000">
                      <a:alpha val="43137"/>
                    </a:srgbClr>
                  </a:outerShdw>
                </a:effectLst>
                <a:latin typeface="+mn-lt"/>
              </a:rPr>
              <a:t>Lutheran Missionaries in Queensland </a:t>
            </a:r>
          </a:p>
        </p:txBody>
      </p:sp>
      <p:sp>
        <p:nvSpPr>
          <p:cNvPr id="6" name="TextBox 5"/>
          <p:cNvSpPr txBox="1"/>
          <p:nvPr/>
        </p:nvSpPr>
        <p:spPr>
          <a:xfrm>
            <a:off x="457200" y="1447800"/>
            <a:ext cx="8235950" cy="4062651"/>
          </a:xfrm>
          <a:prstGeom prst="rect">
            <a:avLst/>
          </a:prstGeom>
          <a:noFill/>
        </p:spPr>
        <p:txBody>
          <a:bodyPr>
            <a:spAutoFit/>
          </a:bodyPr>
          <a:lstStyle/>
          <a:p>
            <a:pPr marL="285750" indent="-285750">
              <a:buFont typeface="Arial" panose="020B0604020202020204" pitchFamily="34" charset="0"/>
              <a:buChar char="•"/>
              <a:defRPr/>
            </a:pPr>
            <a:r>
              <a:rPr lang="en-AU" sz="2000" dirty="0"/>
              <a:t>Zion Hill Mission, 1838 – 1848 was the first free European settlement</a:t>
            </a:r>
          </a:p>
          <a:p>
            <a:pPr marL="285750" indent="-285750">
              <a:buFont typeface="Arial" panose="020B0604020202020204" pitchFamily="34" charset="0"/>
              <a:buChar char="•"/>
              <a:defRPr/>
            </a:pPr>
            <a:r>
              <a:rPr lang="en-AU" sz="2000" dirty="0"/>
              <a:t>It had 650 acres of land and a grant of 450 pounds to run the </a:t>
            </a:r>
            <a:r>
              <a:rPr lang="en-AU" sz="2000" dirty="0" smtClean="0"/>
              <a:t>mission</a:t>
            </a:r>
            <a:endParaRPr lang="en-AU" sz="2000" dirty="0"/>
          </a:p>
          <a:p>
            <a:pPr marL="285750" indent="-285750">
              <a:buFont typeface="Arial" panose="020B0604020202020204" pitchFamily="34" charset="0"/>
              <a:buChar char="•"/>
              <a:defRPr/>
            </a:pPr>
            <a:r>
              <a:rPr lang="en-AU" sz="2000" dirty="0"/>
              <a:t>The first mission to be established in what was to be later named as Queensland</a:t>
            </a:r>
          </a:p>
          <a:p>
            <a:pPr marL="285750" indent="-285750">
              <a:buFont typeface="Arial" panose="020B0604020202020204" pitchFamily="34" charset="0"/>
              <a:buChar char="•"/>
              <a:defRPr/>
            </a:pPr>
            <a:r>
              <a:rPr lang="en-AU" sz="2000" dirty="0"/>
              <a:t>The first two missionaries were Carl Wilhelm Schmidt and Christopher </a:t>
            </a:r>
            <a:r>
              <a:rPr lang="en-AU" sz="2000" dirty="0" err="1"/>
              <a:t>Eipper</a:t>
            </a:r>
            <a:endParaRPr lang="en-AU" sz="2000" dirty="0"/>
          </a:p>
          <a:p>
            <a:pPr marL="285750" indent="-285750">
              <a:buFont typeface="Arial" panose="020B0604020202020204" pitchFamily="34" charset="0"/>
              <a:buChar char="•"/>
              <a:defRPr/>
            </a:pPr>
            <a:r>
              <a:rPr lang="en-AU" sz="2000" dirty="0">
                <a:cs typeface="Arial" charset="0"/>
              </a:rPr>
              <a:t>John Dunmore Lang had the plan of establishing a series of missions along the Australian coast north of Sydney to bring Christianity to the Aboriginal people and to stop attacks on shipwrecked </a:t>
            </a:r>
            <a:r>
              <a:rPr lang="en-AU" sz="2000" dirty="0" smtClean="0">
                <a:cs typeface="Arial" charset="0"/>
              </a:rPr>
              <a:t>sailors</a:t>
            </a:r>
            <a:endParaRPr lang="en-AU" sz="2000" dirty="0">
              <a:cs typeface="Arial" charset="0"/>
            </a:endParaRPr>
          </a:p>
          <a:p>
            <a:pPr marL="285750" indent="-285750">
              <a:buFont typeface="Arial" panose="020B0604020202020204" pitchFamily="34" charset="0"/>
              <a:buChar char="•"/>
              <a:defRPr/>
            </a:pPr>
            <a:r>
              <a:rPr lang="en-AU" sz="2000" dirty="0"/>
              <a:t>The missionaries had limited success at converting the Aboriginal people but the missionaries themselves later became pioneers and farmers in this area and facilitated the settlement of Moreton </a:t>
            </a:r>
            <a:r>
              <a:rPr lang="en-AU" sz="2000" dirty="0" smtClean="0"/>
              <a:t>Bay</a:t>
            </a:r>
            <a:endParaRPr lang="en-AU" sz="2000" dirty="0"/>
          </a:p>
          <a:p>
            <a:pPr>
              <a:defRPr/>
            </a:pPr>
            <a:endParaRPr lang="en-AU" dirty="0"/>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42845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itle 1"/>
          <p:cNvSpPr txBox="1">
            <a:spLocks/>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latin typeface="+mn-lt"/>
              </a:rPr>
              <a:t>Lutheran Missionaries in South Australia</a:t>
            </a:r>
          </a:p>
        </p:txBody>
      </p:sp>
      <p:sp>
        <p:nvSpPr>
          <p:cNvPr id="6" name="TextBox 2"/>
          <p:cNvSpPr txBox="1">
            <a:spLocks noChangeArrowheads="1"/>
          </p:cNvSpPr>
          <p:nvPr/>
        </p:nvSpPr>
        <p:spPr bwMode="auto">
          <a:xfrm>
            <a:off x="457200" y="1143000"/>
            <a:ext cx="82296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AU" altLang="en-US" sz="2000" dirty="0">
                <a:latin typeface="+mn-lt"/>
              </a:rPr>
              <a:t>George Fife Angas recruited missionaries from the Dresden mission society for the South Australian settlement </a:t>
            </a:r>
            <a:r>
              <a:rPr lang="en-AU" altLang="en-US" sz="2000" dirty="0" smtClean="0">
                <a:latin typeface="+mn-lt"/>
              </a:rPr>
              <a:t>scheme</a:t>
            </a:r>
            <a:endParaRPr lang="en-AU" altLang="en-US" sz="2000" dirty="0">
              <a:latin typeface="+mn-lt"/>
            </a:endParaRPr>
          </a:p>
          <a:p>
            <a:pPr>
              <a:spcBef>
                <a:spcPct val="0"/>
              </a:spcBef>
            </a:pPr>
            <a:r>
              <a:rPr lang="en-AU" altLang="en-US" sz="2000" dirty="0">
                <a:latin typeface="+mn-lt"/>
              </a:rPr>
              <a:t>Angas provided the following instructions to the missionaries: “They were to learn the language and customs of the Aborigines of Adelaide, establish a school, and then move towards establishing a Moravian-style settlement in the interior, the junction of the Murray and Darling with its river access to Adelaide being the most suitable spot. Such a settlement would be essential to the success of the mission and here the Aborigines would be taught the arts of civilised living and growing food as well as Christianity.”</a:t>
            </a:r>
          </a:p>
          <a:p>
            <a:pPr>
              <a:spcBef>
                <a:spcPct val="0"/>
              </a:spcBef>
            </a:pPr>
            <a:r>
              <a:rPr lang="en-AU" altLang="en-US" sz="2000" dirty="0" err="1">
                <a:latin typeface="+mn-lt"/>
              </a:rPr>
              <a:t>Schürmann</a:t>
            </a:r>
            <a:r>
              <a:rPr lang="en-AU" altLang="en-US" sz="2000" dirty="0">
                <a:latin typeface="+mn-lt"/>
              </a:rPr>
              <a:t> and </a:t>
            </a:r>
            <a:r>
              <a:rPr lang="en-AU" altLang="en-US" sz="2000" dirty="0" err="1">
                <a:latin typeface="+mn-lt"/>
              </a:rPr>
              <a:t>Teichelmann</a:t>
            </a:r>
            <a:r>
              <a:rPr lang="en-AU" altLang="en-US" sz="2000" dirty="0">
                <a:latin typeface="+mn-lt"/>
              </a:rPr>
              <a:t> arrived before the German settlers in </a:t>
            </a:r>
            <a:r>
              <a:rPr lang="en-AU" altLang="en-US" sz="2000" dirty="0" smtClean="0">
                <a:latin typeface="+mn-lt"/>
              </a:rPr>
              <a:t>1838</a:t>
            </a:r>
            <a:endParaRPr lang="en-AU" altLang="en-US" sz="2000" dirty="0">
              <a:latin typeface="+mn-lt"/>
            </a:endParaRPr>
          </a:p>
          <a:p>
            <a:pPr lvl="1">
              <a:spcBef>
                <a:spcPct val="0"/>
              </a:spcBef>
              <a:buFont typeface="Arial" panose="020B0604020202020204" pitchFamily="34" charset="0"/>
              <a:buChar char="•"/>
            </a:pPr>
            <a:r>
              <a:rPr lang="en-AU" altLang="en-US" sz="2000" dirty="0">
                <a:latin typeface="+mn-lt"/>
              </a:rPr>
              <a:t>They received very little monetary support</a:t>
            </a:r>
          </a:p>
          <a:p>
            <a:pPr lvl="1">
              <a:spcBef>
                <a:spcPct val="0"/>
              </a:spcBef>
              <a:buFont typeface="Arial" panose="020B0604020202020204" pitchFamily="34" charset="0"/>
              <a:buChar char="•"/>
            </a:pPr>
            <a:r>
              <a:rPr lang="en-AU" altLang="en-US" sz="2000" dirty="0">
                <a:latin typeface="+mn-lt"/>
              </a:rPr>
              <a:t>Immediately on arrival </a:t>
            </a:r>
            <a:r>
              <a:rPr lang="en-AU" altLang="en-US" sz="2000" dirty="0" err="1">
                <a:latin typeface="+mn-lt"/>
              </a:rPr>
              <a:t>Teichelmann</a:t>
            </a:r>
            <a:r>
              <a:rPr lang="en-AU" altLang="en-US" sz="2000" dirty="0">
                <a:latin typeface="+mn-lt"/>
              </a:rPr>
              <a:t> and </a:t>
            </a:r>
            <a:r>
              <a:rPr lang="en-AU" altLang="en-US" sz="2000" dirty="0" err="1">
                <a:latin typeface="+mn-lt"/>
              </a:rPr>
              <a:t>Schürmann</a:t>
            </a:r>
            <a:r>
              <a:rPr lang="en-AU" altLang="en-US" sz="2000" dirty="0">
                <a:latin typeface="+mn-lt"/>
              </a:rPr>
              <a:t> began learning the local language, customs and </a:t>
            </a:r>
            <a:r>
              <a:rPr lang="en-AU" altLang="en-US" sz="2000" dirty="0" smtClean="0">
                <a:latin typeface="+mn-lt"/>
              </a:rPr>
              <a:t>beliefs</a:t>
            </a:r>
            <a:endParaRPr lang="en-AU" altLang="en-US" sz="2000" dirty="0">
              <a:latin typeface="+mn-lt"/>
            </a:endParaRPr>
          </a:p>
          <a:p>
            <a:pPr lvl="1">
              <a:spcBef>
                <a:spcPct val="0"/>
              </a:spcBef>
              <a:buFont typeface="Arial" panose="020B0604020202020204" pitchFamily="34" charset="0"/>
              <a:buChar char="•"/>
            </a:pPr>
            <a:r>
              <a:rPr lang="en-AU" altLang="en-US" sz="2000" dirty="0">
                <a:latin typeface="+mn-lt"/>
              </a:rPr>
              <a:t>They took every opportunity to mix with the Kaurna, attending their ceremonies, and having them to stay in their </a:t>
            </a:r>
            <a:r>
              <a:rPr lang="en-AU" altLang="en-US" sz="2000" dirty="0" smtClean="0">
                <a:latin typeface="+mn-lt"/>
              </a:rPr>
              <a:t>homes</a:t>
            </a:r>
            <a:endParaRPr lang="en-AU" altLang="en-US" sz="2000" dirty="0">
              <a:latin typeface="+mn-lt"/>
            </a:endParaRPr>
          </a:p>
          <a:p>
            <a:pPr lvl="1">
              <a:spcBef>
                <a:spcPct val="0"/>
              </a:spcBef>
              <a:buFont typeface="Arial" panose="020B0604020202020204" pitchFamily="34" charset="0"/>
              <a:buChar char="•"/>
            </a:pPr>
            <a:r>
              <a:rPr lang="en-AU" altLang="en-US" sz="2000" dirty="0" err="1">
                <a:latin typeface="+mn-lt"/>
              </a:rPr>
              <a:t>Schürmann</a:t>
            </a:r>
            <a:r>
              <a:rPr lang="en-AU" altLang="en-US" sz="2000" dirty="0">
                <a:latin typeface="+mn-lt"/>
              </a:rPr>
              <a:t> accompanied them on long hunting expeditions and developed close relationships with a number of indigenous men </a:t>
            </a:r>
          </a:p>
          <a:p>
            <a:pPr>
              <a:spcBef>
                <a:spcPct val="0"/>
              </a:spcBef>
            </a:pPr>
            <a:endParaRPr lang="en-AU" altLang="en-US" sz="1800" dirty="0"/>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3388618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8" name="Subtitle 7"/>
          <p:cNvSpPr>
            <a:spLocks noGrp="1"/>
          </p:cNvSpPr>
          <p:nvPr>
            <p:ph type="subTitle" idx="1"/>
          </p:nvPr>
        </p:nvSpPr>
        <p:spPr/>
        <p:txBody>
          <a:bodyPr/>
          <a:lstStyle/>
          <a:p>
            <a:endParaRPr lang="en-AU"/>
          </a:p>
        </p:txBody>
      </p:sp>
      <p:sp>
        <p:nvSpPr>
          <p:cNvPr id="13" name="Rectangle 1"/>
          <p:cNvSpPr>
            <a:spLocks noChangeArrowheads="1"/>
          </p:cNvSpPr>
          <p:nvPr/>
        </p:nvSpPr>
        <p:spPr bwMode="auto">
          <a:xfrm>
            <a:off x="192497" y="2315927"/>
            <a:ext cx="848395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dirty="0">
                <a:latin typeface="+mn-lt"/>
              </a:rPr>
              <a:t>For since the creation of the world God’s invisible qualities – his eternal power and divine nature – have been clearly seen, being understood from what has been made, so that men are without excuse.  Romans 1: 20</a:t>
            </a:r>
          </a:p>
        </p:txBody>
      </p:sp>
      <p:pic>
        <p:nvPicPr>
          <p:cNvPr id="1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75551" y="235597"/>
            <a:ext cx="3392897" cy="19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4109776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latin typeface="+mn-lt"/>
              </a:rPr>
              <a:t>Lutheran Missionaries in South Australia</a:t>
            </a:r>
          </a:p>
        </p:txBody>
      </p:sp>
      <p:sp>
        <p:nvSpPr>
          <p:cNvPr id="6" name="TextBox 2"/>
          <p:cNvSpPr txBox="1">
            <a:spLocks noChangeArrowheads="1"/>
          </p:cNvSpPr>
          <p:nvPr/>
        </p:nvSpPr>
        <p:spPr bwMode="auto">
          <a:xfrm>
            <a:off x="304800" y="1905000"/>
            <a:ext cx="8382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AU" altLang="en-US" sz="2000" dirty="0">
                <a:latin typeface="+mn-lt"/>
              </a:rPr>
              <a:t>In December 1839 </a:t>
            </a:r>
            <a:r>
              <a:rPr lang="en-AU" altLang="en-US" sz="2000" dirty="0" err="1">
                <a:latin typeface="+mn-lt"/>
              </a:rPr>
              <a:t>Schürmann</a:t>
            </a:r>
            <a:r>
              <a:rPr lang="en-AU" altLang="en-US" sz="2000" dirty="0">
                <a:latin typeface="+mn-lt"/>
              </a:rPr>
              <a:t> began a school for Kaurna children at </a:t>
            </a:r>
            <a:r>
              <a:rPr lang="en-AU" altLang="en-US" sz="2000" dirty="0" err="1">
                <a:latin typeface="+mn-lt"/>
              </a:rPr>
              <a:t>Piltawodli</a:t>
            </a:r>
            <a:r>
              <a:rPr lang="en-AU" altLang="en-US" sz="2000" dirty="0">
                <a:latin typeface="+mn-lt"/>
              </a:rPr>
              <a:t> </a:t>
            </a:r>
          </a:p>
          <a:p>
            <a:pPr>
              <a:spcBef>
                <a:spcPct val="0"/>
              </a:spcBef>
            </a:pPr>
            <a:r>
              <a:rPr lang="en-AU" altLang="en-US" sz="2000" dirty="0" err="1">
                <a:latin typeface="+mn-lt"/>
              </a:rPr>
              <a:t>Teichelmann</a:t>
            </a:r>
            <a:r>
              <a:rPr lang="en-AU" altLang="en-US" sz="2000" dirty="0">
                <a:latin typeface="+mn-lt"/>
              </a:rPr>
              <a:t> worked with Kaurna adults </a:t>
            </a:r>
          </a:p>
          <a:p>
            <a:pPr>
              <a:spcBef>
                <a:spcPct val="0"/>
              </a:spcBef>
            </a:pPr>
            <a:r>
              <a:rPr lang="en-AU" altLang="en-US" sz="2000" dirty="0">
                <a:latin typeface="+mn-lt"/>
              </a:rPr>
              <a:t>Klose took over the school in 1840</a:t>
            </a:r>
          </a:p>
          <a:p>
            <a:pPr>
              <a:spcBef>
                <a:spcPct val="0"/>
              </a:spcBef>
            </a:pPr>
            <a:r>
              <a:rPr lang="en-AU" altLang="en-US" sz="2000" dirty="0" err="1">
                <a:latin typeface="+mn-lt"/>
              </a:rPr>
              <a:t>Piltawodli</a:t>
            </a:r>
            <a:r>
              <a:rPr lang="en-AU" altLang="en-US" sz="2000" dirty="0">
                <a:latin typeface="+mn-lt"/>
              </a:rPr>
              <a:t> became a boarding school in </a:t>
            </a:r>
            <a:r>
              <a:rPr lang="en-AU" altLang="en-US" sz="2000" dirty="0" smtClean="0">
                <a:latin typeface="+mn-lt"/>
              </a:rPr>
              <a:t>1843</a:t>
            </a:r>
            <a:endParaRPr lang="en-AU" altLang="en-US" sz="2000" dirty="0">
              <a:latin typeface="+mn-lt"/>
            </a:endParaRPr>
          </a:p>
          <a:p>
            <a:pPr>
              <a:spcBef>
                <a:spcPct val="0"/>
              </a:spcBef>
            </a:pPr>
            <a:r>
              <a:rPr lang="en-AU" altLang="en-US" sz="2000" dirty="0">
                <a:latin typeface="+mn-lt"/>
              </a:rPr>
              <a:t>The children were taught in Kaurna language until Governor Grey insisted that English was to be used to teach the </a:t>
            </a:r>
            <a:r>
              <a:rPr lang="en-AU" altLang="en-US" sz="2000" dirty="0" smtClean="0">
                <a:latin typeface="+mn-lt"/>
              </a:rPr>
              <a:t>children</a:t>
            </a:r>
            <a:endParaRPr lang="en-AU" altLang="en-US" sz="2000" dirty="0">
              <a:latin typeface="+mn-lt"/>
            </a:endParaRPr>
          </a:p>
          <a:p>
            <a:pPr>
              <a:spcBef>
                <a:spcPct val="0"/>
              </a:spcBef>
            </a:pPr>
            <a:r>
              <a:rPr lang="en-AU" altLang="en-US" sz="2000" dirty="0">
                <a:latin typeface="+mn-lt"/>
              </a:rPr>
              <a:t>In 1845 </a:t>
            </a:r>
            <a:r>
              <a:rPr lang="en-AU" altLang="en-US" sz="2000" dirty="0" err="1">
                <a:latin typeface="+mn-lt"/>
              </a:rPr>
              <a:t>Piltawodli</a:t>
            </a:r>
            <a:r>
              <a:rPr lang="en-AU" altLang="en-US" sz="2000" dirty="0">
                <a:latin typeface="+mn-lt"/>
              </a:rPr>
              <a:t> amalgamated with the Native Training Institute set up by </a:t>
            </a:r>
            <a:r>
              <a:rPr lang="en-AU" altLang="en-US" sz="2000" dirty="0" smtClean="0">
                <a:latin typeface="+mn-lt"/>
              </a:rPr>
              <a:t>Grey</a:t>
            </a:r>
            <a:endParaRPr lang="en-AU" altLang="en-US" sz="2000" dirty="0">
              <a:latin typeface="+mn-lt"/>
            </a:endParaRPr>
          </a:p>
          <a:p>
            <a:pPr>
              <a:spcBef>
                <a:spcPct val="0"/>
              </a:spcBef>
            </a:pPr>
            <a:r>
              <a:rPr lang="en-AU" altLang="en-US" sz="2000" dirty="0">
                <a:latin typeface="+mn-lt"/>
              </a:rPr>
              <a:t>In 1846 Klose’s employment and the government support for the missionaries was </a:t>
            </a:r>
            <a:r>
              <a:rPr lang="en-AU" altLang="en-US" sz="2000" dirty="0" smtClean="0">
                <a:latin typeface="+mn-lt"/>
              </a:rPr>
              <a:t>terminated</a:t>
            </a:r>
            <a:endParaRPr lang="en-AU" altLang="en-US" sz="2000" dirty="0">
              <a:latin typeface="+mn-lt"/>
            </a:endParaRPr>
          </a:p>
        </p:txBody>
      </p:sp>
      <p:pic>
        <p:nvPicPr>
          <p:cNvPr id="7" name="il_fi" descr="http://www.adelaide.edu.au/kwp/images/image_teichelman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76700" y="5067300"/>
            <a:ext cx="990600" cy="17287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Clamor Sch�rman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0200" y="5067300"/>
            <a:ext cx="1219200" cy="17367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3335621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rPr>
              <a:t>Lutheran Missionaries in South Australia</a:t>
            </a:r>
          </a:p>
        </p:txBody>
      </p:sp>
      <p:sp>
        <p:nvSpPr>
          <p:cNvPr id="6" name="TextBox 2"/>
          <p:cNvSpPr txBox="1">
            <a:spLocks noChangeArrowheads="1"/>
          </p:cNvSpPr>
          <p:nvPr/>
        </p:nvSpPr>
        <p:spPr bwMode="auto">
          <a:xfrm>
            <a:off x="714400" y="1665321"/>
            <a:ext cx="8001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0"/>
              </a:spcBef>
            </a:pPr>
            <a:r>
              <a:rPr lang="en-AU" altLang="en-US" sz="2000" dirty="0">
                <a:latin typeface="+mn-lt"/>
              </a:rPr>
              <a:t>1840 – Meyer and Klose expanded their work to Encounter Bay and Port Lincoln</a:t>
            </a:r>
          </a:p>
          <a:p>
            <a:pPr marL="342900" indent="-342900">
              <a:spcBef>
                <a:spcPct val="0"/>
              </a:spcBef>
            </a:pPr>
            <a:r>
              <a:rPr lang="en-AU" altLang="en-US" sz="2000" dirty="0">
                <a:latin typeface="+mn-lt"/>
              </a:rPr>
              <a:t>Early 1900s the Mission work expanded to the far west coast of South </a:t>
            </a:r>
            <a:r>
              <a:rPr lang="en-AU" altLang="en-US" sz="2000" dirty="0" smtClean="0">
                <a:latin typeface="+mn-lt"/>
              </a:rPr>
              <a:t>Australia</a:t>
            </a:r>
            <a:endParaRPr lang="en-AU" altLang="en-US" sz="2000" dirty="0">
              <a:latin typeface="+mn-lt"/>
            </a:endParaRPr>
          </a:p>
          <a:p>
            <a:pPr marL="342900" indent="-342900">
              <a:spcBef>
                <a:spcPct val="0"/>
              </a:spcBef>
            </a:pPr>
            <a:r>
              <a:rPr lang="en-AU" altLang="en-US" sz="2000" dirty="0">
                <a:latin typeface="+mn-lt"/>
              </a:rPr>
              <a:t>Early 1950s, Yalata was established for the dispossessed people of </a:t>
            </a:r>
            <a:r>
              <a:rPr lang="en-AU" altLang="en-US" sz="2000" dirty="0" smtClean="0">
                <a:latin typeface="+mn-lt"/>
              </a:rPr>
              <a:t>Maralinga</a:t>
            </a:r>
            <a:endParaRPr lang="en-AU" altLang="en-US" sz="2000" dirty="0">
              <a:latin typeface="+mn-lt"/>
            </a:endParaRPr>
          </a:p>
          <a:p>
            <a:pPr marL="342900" indent="-342900">
              <a:spcBef>
                <a:spcPct val="0"/>
              </a:spcBef>
            </a:pPr>
            <a:r>
              <a:rPr lang="en-AU" altLang="en-US" sz="2000" dirty="0" err="1">
                <a:latin typeface="+mn-lt"/>
              </a:rPr>
              <a:t>AbMinSA</a:t>
            </a:r>
            <a:r>
              <a:rPr lang="en-AU" altLang="en-US" sz="2000" dirty="0">
                <a:latin typeface="+mn-lt"/>
              </a:rPr>
              <a:t> has a current ministry in Yalata, Oak Valley, Ceduna, </a:t>
            </a:r>
            <a:r>
              <a:rPr lang="en-AU" altLang="en-US" sz="2000" dirty="0" err="1">
                <a:latin typeface="+mn-lt"/>
              </a:rPr>
              <a:t>Koonibba</a:t>
            </a:r>
            <a:r>
              <a:rPr lang="en-AU" altLang="en-US" sz="2000" dirty="0">
                <a:latin typeface="+mn-lt"/>
              </a:rPr>
              <a:t>, Port Lincoln, Whyalla, Port Augusta and Adelaide</a:t>
            </a:r>
          </a:p>
        </p:txBody>
      </p:sp>
      <p:pic>
        <p:nvPicPr>
          <p:cNvPr id="7"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8500" y="4219609"/>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266777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500" dirty="0" smtClean="0">
                <a:solidFill>
                  <a:srgbClr val="FFFF99"/>
                </a:solidFill>
                <a:effectLst>
                  <a:outerShdw blurRad="38100" dist="38100" dir="2700000" algn="tl">
                    <a:srgbClr val="000000">
                      <a:alpha val="43137"/>
                    </a:srgbClr>
                  </a:outerShdw>
                </a:effectLst>
                <a:latin typeface="+mn-lt"/>
              </a:rPr>
              <a:t>The coming of Missionaries</a:t>
            </a:r>
            <a:r>
              <a:rPr lang="en-AU" altLang="en-US" dirty="0" smtClean="0">
                <a:solidFill>
                  <a:srgbClr val="FFFF61"/>
                </a:solidFill>
              </a:rPr>
              <a:t/>
            </a:r>
            <a:br>
              <a:rPr lang="en-AU" altLang="en-US" dirty="0" smtClean="0">
                <a:solidFill>
                  <a:srgbClr val="FFFF61"/>
                </a:solidFill>
              </a:rPr>
            </a:br>
            <a:endParaRPr lang="en-AU" altLang="en-US" dirty="0" smtClean="0">
              <a:solidFill>
                <a:srgbClr val="FFFF61"/>
              </a:solidFill>
            </a:endParaRPr>
          </a:p>
        </p:txBody>
      </p:sp>
      <p:sp>
        <p:nvSpPr>
          <p:cNvPr id="6" name="TextBox 2"/>
          <p:cNvSpPr txBox="1">
            <a:spLocks noChangeArrowheads="1"/>
          </p:cNvSpPr>
          <p:nvPr/>
        </p:nvSpPr>
        <p:spPr bwMode="auto">
          <a:xfrm>
            <a:off x="457200" y="1066801"/>
            <a:ext cx="8001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AU" altLang="en-US" sz="2000" dirty="0">
                <a:latin typeface="+mn-lt"/>
              </a:rPr>
              <a:t>Many mission settlements became government reserves or stations, for example in NSW </a:t>
            </a:r>
            <a:r>
              <a:rPr lang="en-AU" altLang="en-US" sz="2000" dirty="0" err="1">
                <a:latin typeface="+mn-lt"/>
              </a:rPr>
              <a:t>Cumeragunja</a:t>
            </a:r>
            <a:r>
              <a:rPr lang="en-AU" altLang="en-US" sz="2000" dirty="0">
                <a:latin typeface="+mn-lt"/>
              </a:rPr>
              <a:t>, </a:t>
            </a:r>
            <a:r>
              <a:rPr lang="en-AU" altLang="en-US" sz="2000" dirty="0" err="1">
                <a:latin typeface="+mn-lt"/>
              </a:rPr>
              <a:t>Warangesda</a:t>
            </a:r>
            <a:r>
              <a:rPr lang="en-AU" altLang="en-US" sz="2000" dirty="0">
                <a:latin typeface="+mn-lt"/>
              </a:rPr>
              <a:t> and Brewarrina became government </a:t>
            </a:r>
            <a:r>
              <a:rPr lang="en-AU" altLang="en-US" sz="2000" dirty="0" smtClean="0">
                <a:latin typeface="+mn-lt"/>
              </a:rPr>
              <a:t>reserves</a:t>
            </a:r>
            <a:endParaRPr lang="en-AU" altLang="en-US" sz="2000" dirty="0">
              <a:latin typeface="+mn-lt"/>
            </a:endParaRPr>
          </a:p>
          <a:p>
            <a:pPr>
              <a:spcBef>
                <a:spcPct val="0"/>
              </a:spcBef>
            </a:pPr>
            <a:r>
              <a:rPr lang="en-AU" altLang="en-US" sz="2000" dirty="0">
                <a:latin typeface="+mn-lt"/>
              </a:rPr>
              <a:t>The reserves had their own machinery and farmed their own crops and livestock.  By 1911 there were 115 </a:t>
            </a:r>
            <a:r>
              <a:rPr lang="en-AU" altLang="en-US" sz="2000" dirty="0" smtClean="0">
                <a:latin typeface="+mn-lt"/>
              </a:rPr>
              <a:t>reserves</a:t>
            </a:r>
            <a:endParaRPr lang="en-AU" altLang="en-US" sz="2000" dirty="0">
              <a:latin typeface="+mn-lt"/>
            </a:endParaRPr>
          </a:p>
          <a:p>
            <a:pPr>
              <a:spcBef>
                <a:spcPct val="0"/>
              </a:spcBef>
            </a:pPr>
            <a:r>
              <a:rPr lang="en-AU" altLang="en-US" sz="2000" dirty="0">
                <a:latin typeface="+mn-lt"/>
              </a:rPr>
              <a:t>Aboriginal people were heavily restricted in their access to land and freedom of </a:t>
            </a:r>
            <a:r>
              <a:rPr lang="en-AU" altLang="en-US" sz="2000" dirty="0" smtClean="0">
                <a:latin typeface="+mn-lt"/>
              </a:rPr>
              <a:t>movement</a:t>
            </a:r>
            <a:endParaRPr lang="en-AU" altLang="en-US" sz="2000" dirty="0">
              <a:latin typeface="+mn-lt"/>
            </a:endParaRPr>
          </a:p>
          <a:p>
            <a:pPr>
              <a:spcBef>
                <a:spcPct val="0"/>
              </a:spcBef>
            </a:pPr>
            <a:r>
              <a:rPr lang="en-AU" altLang="en-US" sz="2000" dirty="0">
                <a:latin typeface="+mn-lt"/>
              </a:rPr>
              <a:t>Missions and reserves are still important today as many are still in use by Aboriginal people or because of their personal attachment to </a:t>
            </a:r>
            <a:r>
              <a:rPr lang="en-AU" altLang="en-US" sz="2000" dirty="0" smtClean="0">
                <a:latin typeface="+mn-lt"/>
              </a:rPr>
              <a:t>them</a:t>
            </a:r>
            <a:endParaRPr lang="en-AU" altLang="en-US" sz="2000" dirty="0">
              <a:latin typeface="+mn-lt"/>
            </a:endParaRPr>
          </a:p>
        </p:txBody>
      </p:sp>
      <p:pic>
        <p:nvPicPr>
          <p:cNvPr id="7" name="Pictur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4587875"/>
            <a:ext cx="4495800" cy="2057400"/>
          </a:xfrm>
          <a:prstGeom prst="rect">
            <a:avLst/>
          </a:prstGeom>
          <a:noFill/>
          <a:ln w="9525">
            <a:solidFill>
              <a:schemeClr val="accent1">
                <a:lumMod val="75000"/>
              </a:schemeClr>
            </a:solidFill>
            <a:miter lim="800000"/>
            <a:headEnd/>
            <a:tailEnd/>
          </a:ln>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3254970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latin typeface="+mn-lt"/>
              </a:rPr>
              <a:t>Aspects of spirituality today</a:t>
            </a:r>
          </a:p>
        </p:txBody>
      </p:sp>
      <p:sp>
        <p:nvSpPr>
          <p:cNvPr id="6" name="TextBox 2"/>
          <p:cNvSpPr txBox="1">
            <a:spLocks noChangeArrowheads="1"/>
          </p:cNvSpPr>
          <p:nvPr/>
        </p:nvSpPr>
        <p:spPr bwMode="auto">
          <a:xfrm>
            <a:off x="1295400" y="2133600"/>
            <a:ext cx="66294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dirty="0">
                <a:latin typeface="+mn-lt"/>
              </a:rPr>
              <a:t>Read all the quotes, reflect on what you have </a:t>
            </a:r>
            <a:r>
              <a:rPr lang="en-AU" altLang="en-US" sz="2000" dirty="0" smtClean="0">
                <a:latin typeface="+mn-lt"/>
              </a:rPr>
              <a:t>read</a:t>
            </a:r>
            <a:endParaRPr lang="en-AU" altLang="en-US" sz="2000" dirty="0">
              <a:latin typeface="+mn-lt"/>
            </a:endParaRPr>
          </a:p>
          <a:p>
            <a:pPr>
              <a:spcBef>
                <a:spcPct val="0"/>
              </a:spcBef>
              <a:buFontTx/>
              <a:buNone/>
            </a:pPr>
            <a:endParaRPr lang="en-AU" altLang="en-US" sz="2000" dirty="0">
              <a:latin typeface="+mn-lt"/>
            </a:endParaRPr>
          </a:p>
          <a:p>
            <a:pPr>
              <a:spcBef>
                <a:spcPct val="0"/>
              </a:spcBef>
              <a:buFontTx/>
              <a:buNone/>
            </a:pPr>
            <a:r>
              <a:rPr lang="en-AU" altLang="en-US" sz="2000" dirty="0">
                <a:latin typeface="+mn-lt"/>
              </a:rPr>
              <a:t>Which quote impacts on you the most?</a:t>
            </a:r>
          </a:p>
          <a:p>
            <a:pPr>
              <a:spcBef>
                <a:spcPct val="0"/>
              </a:spcBef>
              <a:buFontTx/>
              <a:buNone/>
            </a:pPr>
            <a:endParaRPr lang="en-AU" altLang="en-US" sz="2000" dirty="0">
              <a:latin typeface="+mn-lt"/>
            </a:endParaRPr>
          </a:p>
          <a:p>
            <a:pPr>
              <a:spcBef>
                <a:spcPct val="0"/>
              </a:spcBef>
              <a:buFontTx/>
              <a:buNone/>
            </a:pPr>
            <a:r>
              <a:rPr lang="en-AU" altLang="en-US" sz="2000" dirty="0">
                <a:latin typeface="+mn-lt"/>
              </a:rPr>
              <a:t>Discuss your reasons with the </a:t>
            </a:r>
            <a:r>
              <a:rPr lang="en-AU" altLang="en-US" sz="2000" dirty="0" smtClean="0">
                <a:latin typeface="+mn-lt"/>
              </a:rPr>
              <a:t>group</a:t>
            </a:r>
            <a:endParaRPr lang="en-AU" altLang="en-US" sz="2000" dirty="0">
              <a:latin typeface="+mn-lt"/>
            </a:endParaRPr>
          </a:p>
          <a:p>
            <a:pPr>
              <a:spcBef>
                <a:spcPct val="0"/>
              </a:spcBef>
              <a:buFontTx/>
              <a:buNone/>
            </a:pPr>
            <a:endParaRPr lang="en-AU" altLang="en-US" sz="1800" dirty="0"/>
          </a:p>
        </p:txBody>
      </p:sp>
      <p:pic>
        <p:nvPicPr>
          <p:cNvPr id="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53200" y="3356992"/>
            <a:ext cx="21336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1472050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Rectangle 4"/>
          <p:cNvSpPr/>
          <p:nvPr/>
        </p:nvSpPr>
        <p:spPr>
          <a:xfrm>
            <a:off x="755576" y="2147262"/>
            <a:ext cx="7971879" cy="3477875"/>
          </a:xfrm>
          <a:prstGeom prst="rect">
            <a:avLst/>
          </a:prstGeom>
        </p:spPr>
        <p:txBody>
          <a:bodyPr wrap="square">
            <a:spAutoFit/>
          </a:bodyPr>
          <a:lstStyle/>
          <a:p>
            <a:pPr>
              <a:defRPr/>
            </a:pPr>
            <a:r>
              <a:rPr lang="en-AU" sz="2000" b="1" dirty="0"/>
              <a:t>“I learned from my father one of the most precious things to live my life with. He once said to me, ‘</a:t>
            </a:r>
            <a:r>
              <a:rPr lang="en-AU" sz="2000" b="1" dirty="0" err="1"/>
              <a:t>Bubbi</a:t>
            </a:r>
            <a:r>
              <a:rPr lang="en-AU" sz="2000" b="1" dirty="0"/>
              <a:t>, just think, you come from a people that used to walk with [the] Holy Spirit across this land because this is His country and we Aboriginal and Torres Strait Islander people are His children. That is why our lands own us and give us our spiritual connections. Our Creation Beings walked with Him and with our ancestors for thousands of years.’</a:t>
            </a:r>
          </a:p>
          <a:p>
            <a:pPr>
              <a:defRPr/>
            </a:pPr>
            <a:endParaRPr lang="en-AU" sz="2000" dirty="0"/>
          </a:p>
          <a:p>
            <a:pPr>
              <a:defRPr/>
            </a:pPr>
            <a:r>
              <a:rPr lang="en-AU" sz="2000" dirty="0"/>
              <a:t>Cheri </a:t>
            </a:r>
            <a:r>
              <a:rPr lang="en-AU" sz="2000" dirty="0" err="1"/>
              <a:t>Yavu</a:t>
            </a:r>
            <a:r>
              <a:rPr lang="en-AU" sz="2000" dirty="0"/>
              <a:t>-Kama-</a:t>
            </a:r>
            <a:r>
              <a:rPr lang="en-AU" sz="2000" dirty="0" err="1"/>
              <a:t>Harathunian</a:t>
            </a:r>
            <a:r>
              <a:rPr lang="en-AU" sz="2000" dirty="0"/>
              <a:t>, Coordinator </a:t>
            </a:r>
            <a:r>
              <a:rPr lang="en-AU" sz="2000" dirty="0" err="1"/>
              <a:t>Nulloo</a:t>
            </a:r>
            <a:r>
              <a:rPr lang="en-AU" sz="2000" dirty="0"/>
              <a:t> </a:t>
            </a:r>
            <a:r>
              <a:rPr lang="en-AU" sz="2000" dirty="0" err="1"/>
              <a:t>Yumbah</a:t>
            </a:r>
            <a:r>
              <a:rPr lang="en-AU" sz="2000" dirty="0"/>
              <a:t> Learning Spirituality and Research Centre at CQ </a:t>
            </a:r>
            <a:r>
              <a:rPr lang="en-AU" sz="2000" dirty="0" smtClean="0"/>
              <a:t>University</a:t>
            </a:r>
            <a:endParaRPr lang="en-AU" sz="2000" dirty="0"/>
          </a:p>
          <a:p>
            <a:pPr>
              <a:defRPr/>
            </a:pPr>
            <a:endParaRPr lang="en-AU" sz="2000" dirty="0">
              <a:solidFill>
                <a:srgbClr val="444444"/>
              </a:solidFill>
              <a:latin typeface="Open Sans"/>
            </a:endParaRPr>
          </a:p>
        </p:txBody>
      </p:sp>
      <p:pic>
        <p:nvPicPr>
          <p:cNvPr id="6"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117376"/>
            <a:ext cx="1116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1489436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ext Box 6"/>
          <p:cNvSpPr txBox="1">
            <a:spLocks noChangeArrowheads="1"/>
          </p:cNvSpPr>
          <p:nvPr/>
        </p:nvSpPr>
        <p:spPr bwMode="auto">
          <a:xfrm>
            <a:off x="757412" y="1843949"/>
            <a:ext cx="719437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latin typeface="+mn-lt"/>
              </a:rPr>
              <a:t>“Spirituality, in the past and in the present, permeates all aspects of Aboriginal life. </a:t>
            </a:r>
          </a:p>
          <a:p>
            <a:pPr eaLnBrk="1" hangingPunct="1">
              <a:spcBef>
                <a:spcPct val="0"/>
              </a:spcBef>
              <a:buFontTx/>
              <a:buNone/>
            </a:pPr>
            <a:r>
              <a:rPr lang="en-US" altLang="en-US" sz="2000" b="1" dirty="0">
                <a:latin typeface="+mn-lt"/>
              </a:rPr>
              <a:t>The roots of contemporary Aboriginal spirituality lie in a variety of traditions and experiences.  First and foremost are the various stories, ceremonies, values and structures which sustained Aboriginal peoples throughout their long period of relatively unchallenged occupation of the continent</a:t>
            </a:r>
            <a:r>
              <a:rPr lang="en-US" altLang="en-US" sz="2000" dirty="0">
                <a:latin typeface="+mn-lt"/>
              </a:rPr>
              <a:t>.</a:t>
            </a:r>
            <a:r>
              <a:rPr lang="en-US" altLang="en-US" sz="2000" b="1" dirty="0">
                <a:latin typeface="+mn-lt"/>
              </a:rPr>
              <a:t>” </a:t>
            </a:r>
            <a:r>
              <a:rPr lang="en-US" altLang="en-US" sz="2000" dirty="0">
                <a:latin typeface="+mn-lt"/>
              </a:rPr>
              <a:t> </a:t>
            </a:r>
          </a:p>
          <a:p>
            <a:pPr eaLnBrk="1" hangingPunct="1">
              <a:spcBef>
                <a:spcPct val="0"/>
              </a:spcBef>
              <a:buFontTx/>
              <a:buNone/>
            </a:pPr>
            <a:endParaRPr lang="en-US" altLang="en-US" sz="2000" dirty="0">
              <a:latin typeface="+mn-lt"/>
            </a:endParaRPr>
          </a:p>
          <a:p>
            <a:pPr eaLnBrk="1" hangingPunct="1">
              <a:spcBef>
                <a:spcPct val="0"/>
              </a:spcBef>
              <a:buFontTx/>
              <a:buNone/>
            </a:pPr>
            <a:r>
              <a:rPr lang="en-US" altLang="en-US" sz="2000" dirty="0">
                <a:latin typeface="+mn-lt"/>
              </a:rPr>
              <a:t>Penny </a:t>
            </a:r>
            <a:r>
              <a:rPr lang="en-US" altLang="en-US" sz="2000" dirty="0" err="1">
                <a:latin typeface="+mn-lt"/>
              </a:rPr>
              <a:t>Tripcony</a:t>
            </a:r>
            <a:r>
              <a:rPr lang="en-US" altLang="en-US" sz="2000" dirty="0">
                <a:latin typeface="+mn-lt"/>
              </a:rPr>
              <a:t>, Manager, </a:t>
            </a:r>
            <a:r>
              <a:rPr lang="en-US" altLang="en-US" sz="2000" dirty="0" err="1">
                <a:latin typeface="+mn-lt"/>
              </a:rPr>
              <a:t>Oodgeroo</a:t>
            </a:r>
            <a:r>
              <a:rPr lang="en-US" altLang="en-US" sz="2000" dirty="0">
                <a:latin typeface="+mn-lt"/>
              </a:rPr>
              <a:t> Unit, Queensland University of </a:t>
            </a:r>
            <a:r>
              <a:rPr lang="en-US" altLang="en-US" sz="2000" dirty="0" smtClean="0">
                <a:latin typeface="+mn-lt"/>
              </a:rPr>
              <a:t>Technology</a:t>
            </a:r>
            <a:endParaRPr lang="en-US" altLang="en-US" sz="2000" dirty="0">
              <a:latin typeface="+mn-lt"/>
            </a:endParaRPr>
          </a:p>
        </p:txBody>
      </p:sp>
      <p:pic>
        <p:nvPicPr>
          <p:cNvPr id="6"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31175" y="0"/>
            <a:ext cx="101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757134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7" name="Text Box 5"/>
          <p:cNvSpPr txBox="1">
            <a:spLocks noChangeArrowheads="1"/>
          </p:cNvSpPr>
          <p:nvPr/>
        </p:nvSpPr>
        <p:spPr bwMode="auto">
          <a:xfrm>
            <a:off x="827584" y="2054066"/>
            <a:ext cx="77724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dirty="0">
                <a:latin typeface="+mn-lt"/>
              </a:rPr>
              <a:t>“Land was and is central to spiritual/religious life, as is clearly demonstrated within the concept of The Dreaming.  This concept encompasses Aboriginal spirituality by which all components of the Australian landscape is significant, and through which the spiritual and political identities of groups and individuals are formed.  The Dreaming is most readily described as: the organizing logic of so much of the symbolism of Aboriginal life and art.”</a:t>
            </a:r>
            <a:r>
              <a:rPr lang="en-US" altLang="en-US" sz="2000" dirty="0">
                <a:latin typeface="+mn-lt"/>
              </a:rPr>
              <a:t>  </a:t>
            </a:r>
          </a:p>
          <a:p>
            <a:pPr eaLnBrk="1" hangingPunct="1">
              <a:spcBef>
                <a:spcPct val="50000"/>
              </a:spcBef>
              <a:buFontTx/>
              <a:buNone/>
            </a:pPr>
            <a:r>
              <a:rPr lang="en-US" altLang="en-US" sz="2000" dirty="0">
                <a:latin typeface="+mn-lt"/>
              </a:rPr>
              <a:t>Penny </a:t>
            </a:r>
            <a:r>
              <a:rPr lang="en-US" altLang="en-US" sz="2000" dirty="0" err="1">
                <a:latin typeface="+mn-lt"/>
              </a:rPr>
              <a:t>Tripcony</a:t>
            </a:r>
            <a:r>
              <a:rPr lang="en-US" altLang="en-US" sz="2000" dirty="0">
                <a:latin typeface="+mn-lt"/>
              </a:rPr>
              <a:t> </a:t>
            </a:r>
          </a:p>
        </p:txBody>
      </p:sp>
      <p:pic>
        <p:nvPicPr>
          <p:cNvPr id="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54838" y="4711700"/>
            <a:ext cx="1960562"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413913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ext Box 6"/>
          <p:cNvSpPr txBox="1">
            <a:spLocks noChangeArrowheads="1"/>
          </p:cNvSpPr>
          <p:nvPr/>
        </p:nvSpPr>
        <p:spPr bwMode="auto">
          <a:xfrm>
            <a:off x="658033" y="2269801"/>
            <a:ext cx="81534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dirty="0">
                <a:latin typeface="+mn-lt"/>
              </a:rPr>
              <a:t>“When white people first came to Australia they saw no trace of religion in Aboriginal culture.  But for Aboriginal people, their Dreaming offers far more than just religion, it is an all-encompassing spirituality determining any aspects of daily life.”</a:t>
            </a:r>
            <a:r>
              <a:rPr lang="en-US" altLang="en-US" sz="2000" dirty="0">
                <a:latin typeface="+mn-lt"/>
              </a:rPr>
              <a:t>  </a:t>
            </a:r>
          </a:p>
          <a:p>
            <a:pPr eaLnBrk="1" hangingPunct="1">
              <a:spcBef>
                <a:spcPct val="50000"/>
              </a:spcBef>
              <a:buFontTx/>
              <a:buNone/>
            </a:pPr>
            <a:endParaRPr lang="en-US" altLang="en-US" sz="2000" dirty="0">
              <a:latin typeface="+mn-lt"/>
            </a:endParaRPr>
          </a:p>
          <a:p>
            <a:pPr eaLnBrk="1" hangingPunct="1">
              <a:spcBef>
                <a:spcPct val="50000"/>
              </a:spcBef>
              <a:buFontTx/>
              <a:buNone/>
            </a:pPr>
            <a:r>
              <a:rPr lang="en-US" altLang="en-US" sz="2000" dirty="0">
                <a:latin typeface="+mn-lt"/>
              </a:rPr>
              <a:t>Paul Collins, Sunday </a:t>
            </a:r>
            <a:r>
              <a:rPr lang="en-US" altLang="en-US" sz="2000" dirty="0" smtClean="0">
                <a:latin typeface="+mn-lt"/>
              </a:rPr>
              <a:t>Spectrum</a:t>
            </a:r>
            <a:endParaRPr lang="en-US" altLang="en-US" sz="2000" dirty="0">
              <a:latin typeface="+mn-lt"/>
            </a:endParaRPr>
          </a:p>
          <a:p>
            <a:pPr eaLnBrk="1" hangingPunct="1">
              <a:spcBef>
                <a:spcPct val="50000"/>
              </a:spcBef>
              <a:buFontTx/>
              <a:buNone/>
            </a:pPr>
            <a:endParaRPr lang="en-US" altLang="en-US" sz="2000" dirty="0"/>
          </a:p>
        </p:txBody>
      </p:sp>
      <p:pic>
        <p:nvPicPr>
          <p:cNvPr id="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96000" y="3428999"/>
            <a:ext cx="27432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648372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Rectangle 1"/>
          <p:cNvSpPr>
            <a:spLocks noChangeArrowheads="1"/>
          </p:cNvSpPr>
          <p:nvPr/>
        </p:nvSpPr>
        <p:spPr bwMode="auto">
          <a:xfrm>
            <a:off x="457200" y="1819543"/>
            <a:ext cx="822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b="1" dirty="0">
                <a:latin typeface="+mn-lt"/>
              </a:rPr>
              <a:t>“My mother said they close their eyes in church, they go in there and talk to Spirit; this one they call God, must be the same one belong you and me; and they started to work out their Spirituality there; it’s a bit different and she couldn’t understand why they made a grand building especially to go to on Sunday to talk to this Spirit, and every other day of the week they could do what they wanted to. And she said, poor silly buggers, they make a house to go in and talk; he’s not going to lock up there, he’s everywhere; he’s in the bush he’s where we’re fishing, he’s where we’re hunting; every second of the day we’re answerable to that Spirit.”</a:t>
            </a:r>
          </a:p>
          <a:p>
            <a:pPr>
              <a:spcBef>
                <a:spcPct val="0"/>
              </a:spcBef>
              <a:buFontTx/>
              <a:buNone/>
            </a:pPr>
            <a:endParaRPr lang="en-AU" altLang="en-US" sz="2000" dirty="0">
              <a:latin typeface="+mn-lt"/>
            </a:endParaRPr>
          </a:p>
          <a:p>
            <a:pPr>
              <a:spcBef>
                <a:spcPct val="0"/>
              </a:spcBef>
              <a:buFontTx/>
              <a:buNone/>
            </a:pPr>
            <a:r>
              <a:rPr lang="en-AU" altLang="en-US" sz="2000" dirty="0">
                <a:latin typeface="+mn-lt"/>
              </a:rPr>
              <a:t>Mrs </a:t>
            </a:r>
            <a:r>
              <a:rPr lang="en-AU" altLang="en-US" sz="2000" dirty="0" err="1">
                <a:latin typeface="+mn-lt"/>
              </a:rPr>
              <a:t>Wadjuelarbinna</a:t>
            </a:r>
            <a:r>
              <a:rPr lang="en-AU" altLang="en-US" sz="2000" dirty="0">
                <a:latin typeface="+mn-lt"/>
              </a:rPr>
              <a:t>, Elder Doomadgee for North Queensland, A.B.C. Radio </a:t>
            </a:r>
            <a:r>
              <a:rPr lang="en-AU" altLang="en-US" sz="2000" dirty="0" smtClean="0">
                <a:latin typeface="+mn-lt"/>
              </a:rPr>
              <a:t>1999</a:t>
            </a:r>
            <a:endParaRPr lang="en-AU" altLang="en-US" sz="2000" dirty="0">
              <a:latin typeface="+mn-lt"/>
            </a:endParaRPr>
          </a:p>
        </p:txBody>
      </p:sp>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5986463"/>
            <a:ext cx="8839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3418424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4" descr="circle bor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5087" y="4365104"/>
            <a:ext cx="8633825" cy="22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683568" y="1810990"/>
            <a:ext cx="8077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latin typeface="+mn-lt"/>
              </a:rPr>
              <a:t>“When we first came here we thought we had found the only people in the world without a religion.  Now we have learnt that they are among the most religious people in the world.”</a:t>
            </a:r>
          </a:p>
          <a:p>
            <a:pPr eaLnBrk="1" hangingPunct="1">
              <a:spcBef>
                <a:spcPct val="0"/>
              </a:spcBef>
              <a:buFontTx/>
              <a:buNone/>
            </a:pPr>
            <a:endParaRPr lang="en-US" altLang="en-US" sz="2000" b="1" dirty="0">
              <a:latin typeface="+mn-lt"/>
            </a:endParaRPr>
          </a:p>
          <a:p>
            <a:pPr eaLnBrk="1" hangingPunct="1">
              <a:spcBef>
                <a:spcPct val="0"/>
              </a:spcBef>
              <a:buFontTx/>
              <a:buNone/>
            </a:pPr>
            <a:r>
              <a:rPr lang="en-US" altLang="en-US" sz="2000" dirty="0">
                <a:latin typeface="+mn-lt"/>
              </a:rPr>
              <a:t>Pastor Albrecht of </a:t>
            </a:r>
            <a:r>
              <a:rPr lang="en-US" altLang="en-US" sz="2000" dirty="0" err="1">
                <a:latin typeface="+mn-lt"/>
              </a:rPr>
              <a:t>Hermannsburg</a:t>
            </a:r>
            <a:r>
              <a:rPr lang="en-US" altLang="en-US" sz="2000" dirty="0">
                <a:latin typeface="+mn-lt"/>
              </a:rPr>
              <a:t> </a:t>
            </a:r>
            <a:r>
              <a:rPr lang="en-US" altLang="en-US" sz="2000" dirty="0" smtClean="0">
                <a:latin typeface="+mn-lt"/>
              </a:rPr>
              <a:t>mission </a:t>
            </a:r>
            <a:r>
              <a:rPr lang="en-US" altLang="en-US" sz="2000" dirty="0">
                <a:latin typeface="+mn-lt"/>
              </a:rPr>
              <a:t>1926</a:t>
            </a:r>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74632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13" name="TextBox 1"/>
          <p:cNvSpPr txBox="1">
            <a:spLocks noChangeArrowheads="1"/>
          </p:cNvSpPr>
          <p:nvPr/>
        </p:nvSpPr>
        <p:spPr bwMode="auto">
          <a:xfrm>
            <a:off x="1600200" y="585788"/>
            <a:ext cx="614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altLang="en-US" dirty="0">
                <a:solidFill>
                  <a:srgbClr val="FFFF99"/>
                </a:solidFill>
                <a:effectLst>
                  <a:outerShdw blurRad="38100" dist="38100" dir="2700000" algn="tl">
                    <a:srgbClr val="000000">
                      <a:alpha val="43137"/>
                    </a:srgbClr>
                  </a:outerShdw>
                </a:effectLst>
                <a:latin typeface="+mn-lt"/>
              </a:rPr>
              <a:t>The Dreaming</a:t>
            </a:r>
          </a:p>
        </p:txBody>
      </p:sp>
      <p:sp>
        <p:nvSpPr>
          <p:cNvPr id="14" name="Oval 13"/>
          <p:cNvSpPr/>
          <p:nvPr/>
        </p:nvSpPr>
        <p:spPr>
          <a:xfrm>
            <a:off x="434975" y="1752600"/>
            <a:ext cx="3395663" cy="13716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AU" sz="2800" dirty="0"/>
              <a:t>Environment</a:t>
            </a:r>
          </a:p>
        </p:txBody>
      </p:sp>
      <p:sp>
        <p:nvSpPr>
          <p:cNvPr id="15" name="Oval 14"/>
          <p:cNvSpPr/>
          <p:nvPr/>
        </p:nvSpPr>
        <p:spPr>
          <a:xfrm>
            <a:off x="5443538" y="1771650"/>
            <a:ext cx="3395662" cy="13716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AU" sz="2800" dirty="0"/>
              <a:t>Social Structure</a:t>
            </a:r>
          </a:p>
        </p:txBody>
      </p:sp>
      <p:sp>
        <p:nvSpPr>
          <p:cNvPr id="16" name="Oval 15"/>
          <p:cNvSpPr/>
          <p:nvPr/>
        </p:nvSpPr>
        <p:spPr>
          <a:xfrm>
            <a:off x="2971800" y="4038600"/>
            <a:ext cx="3395663" cy="13716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AU" sz="2800" dirty="0"/>
              <a:t>Moral code</a:t>
            </a:r>
          </a:p>
        </p:txBody>
      </p:sp>
      <p:cxnSp>
        <p:nvCxnSpPr>
          <p:cNvPr id="17" name="Straight Arrow Connector 16"/>
          <p:cNvCxnSpPr/>
          <p:nvPr/>
        </p:nvCxnSpPr>
        <p:spPr>
          <a:xfrm>
            <a:off x="2803525" y="2933700"/>
            <a:ext cx="1109663" cy="142081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5715000" y="3024188"/>
            <a:ext cx="914400" cy="133032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3505200" y="2268538"/>
            <a:ext cx="220980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0" name="TextBox 10"/>
          <p:cNvSpPr txBox="1">
            <a:spLocks noChangeArrowheads="1"/>
          </p:cNvSpPr>
          <p:nvPr/>
        </p:nvSpPr>
        <p:spPr bwMode="auto">
          <a:xfrm>
            <a:off x="533400" y="5791200"/>
            <a:ext cx="830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AU" altLang="en-US" sz="2000" dirty="0">
                <a:latin typeface="+mn-lt"/>
              </a:rPr>
              <a:t>The three main elements of </a:t>
            </a:r>
            <a:r>
              <a:rPr lang="en-AU" altLang="en-US" sz="2000" i="1" dirty="0">
                <a:latin typeface="+mn-lt"/>
              </a:rPr>
              <a:t>The Dreaming </a:t>
            </a:r>
            <a:r>
              <a:rPr lang="en-AU" altLang="en-US" sz="2000" dirty="0">
                <a:latin typeface="+mn-lt"/>
              </a:rPr>
              <a:t>are interrelated and </a:t>
            </a:r>
            <a:r>
              <a:rPr lang="en-AU" altLang="en-US" sz="2000" dirty="0" smtClean="0">
                <a:latin typeface="+mn-lt"/>
              </a:rPr>
              <a:t>connected</a:t>
            </a:r>
            <a:endParaRPr lang="en-AU" altLang="en-US" sz="2000" dirty="0">
              <a:latin typeface="+mn-lt"/>
            </a:endParaRPr>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3005241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4" descr="100_0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1237" y="548680"/>
            <a:ext cx="4581525"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49869" y="4293096"/>
            <a:ext cx="824425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latin typeface="+mn-lt"/>
              </a:rPr>
              <a:t>“The land owns you and you have to look after it.  And that just goes on for generations.  It’s passed on.  And it’s in your heart.  It’s in every Aboriginal person’s heart.”  </a:t>
            </a:r>
          </a:p>
          <a:p>
            <a:pPr eaLnBrk="1" hangingPunct="1">
              <a:spcBef>
                <a:spcPct val="0"/>
              </a:spcBef>
              <a:buFontTx/>
              <a:buNone/>
            </a:pPr>
            <a:endParaRPr lang="en-US" altLang="en-US" sz="2000" dirty="0">
              <a:latin typeface="+mn-lt"/>
            </a:endParaRPr>
          </a:p>
          <a:p>
            <a:pPr eaLnBrk="1" hangingPunct="1">
              <a:spcBef>
                <a:spcPct val="0"/>
              </a:spcBef>
              <a:buFontTx/>
              <a:buNone/>
            </a:pPr>
            <a:r>
              <a:rPr lang="en-US" altLang="en-US" sz="2000" dirty="0">
                <a:latin typeface="+mn-lt"/>
              </a:rPr>
              <a:t>Mary Darkie, Lore of the </a:t>
            </a:r>
            <a:r>
              <a:rPr lang="en-US" altLang="en-US" sz="2000" dirty="0" smtClean="0">
                <a:latin typeface="+mn-lt"/>
              </a:rPr>
              <a:t>Lands</a:t>
            </a:r>
            <a:endParaRPr lang="en-US" altLang="en-US" sz="2000" dirty="0">
              <a:latin typeface="+mn-lt"/>
            </a:endParaRPr>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9206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page border br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4"/>
          <p:cNvSpPr>
            <a:spLocks noChangeArrowheads="1"/>
          </p:cNvSpPr>
          <p:nvPr/>
        </p:nvSpPr>
        <p:spPr bwMode="auto">
          <a:xfrm>
            <a:off x="1295400" y="1219200"/>
            <a:ext cx="6629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b="1" dirty="0">
                <a:latin typeface="+mn-lt"/>
              </a:rPr>
              <a:t>“Our people are very religious people – very spiritual people and for myself I believe that going into a mission and learning about the Christian way of life held no conflict.  It was a continuation of what was already here – of appreciating the land and walking on it.”</a:t>
            </a:r>
          </a:p>
          <a:p>
            <a:pPr>
              <a:spcBef>
                <a:spcPct val="0"/>
              </a:spcBef>
              <a:buFontTx/>
              <a:buNone/>
            </a:pPr>
            <a:endParaRPr lang="en-AU" altLang="en-US" sz="2000" dirty="0">
              <a:latin typeface="+mn-lt"/>
            </a:endParaRPr>
          </a:p>
          <a:p>
            <a:pPr>
              <a:spcBef>
                <a:spcPct val="0"/>
              </a:spcBef>
              <a:buFontTx/>
              <a:buNone/>
            </a:pPr>
            <a:r>
              <a:rPr lang="en-AU" altLang="en-US" sz="2000" dirty="0">
                <a:latin typeface="+mn-lt"/>
              </a:rPr>
              <a:t>Muriel Olsson</a:t>
            </a:r>
          </a:p>
        </p:txBody>
      </p:sp>
      <p:sp>
        <p:nvSpPr>
          <p:cNvPr id="65540" name="Rectangle 1"/>
          <p:cNvSpPr>
            <a:spLocks noChangeArrowheads="1"/>
          </p:cNvSpPr>
          <p:nvPr/>
        </p:nvSpPr>
        <p:spPr bwMode="auto">
          <a:xfrm>
            <a:off x="6096000" y="5776913"/>
            <a:ext cx="15700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1000" dirty="0"/>
              <a:t>Copyright Christine Reid</a:t>
            </a:r>
          </a:p>
        </p:txBody>
      </p:sp>
      <p:sp>
        <p:nvSpPr>
          <p:cNvPr id="2" name="Footer Placeholder 1"/>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941698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ext Box 5"/>
          <p:cNvSpPr txBox="1">
            <a:spLocks noChangeArrowheads="1"/>
          </p:cNvSpPr>
          <p:nvPr/>
        </p:nvSpPr>
        <p:spPr bwMode="auto">
          <a:xfrm>
            <a:off x="304800" y="2276872"/>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dirty="0">
                <a:latin typeface="+mn-lt"/>
              </a:rPr>
              <a:t>“I’m as much a Torres Strait Islander irrespective of where I live because my feelings of being a Torres Strait Islander live inside me.  It is not predicated by what is outside me, it is determined with my feelings and my spirituality.”</a:t>
            </a:r>
            <a:r>
              <a:rPr lang="en-US" altLang="en-US" sz="2000" dirty="0">
                <a:latin typeface="+mn-lt"/>
              </a:rPr>
              <a:t>  </a:t>
            </a:r>
          </a:p>
          <a:p>
            <a:pPr eaLnBrk="1" hangingPunct="1">
              <a:spcBef>
                <a:spcPct val="50000"/>
              </a:spcBef>
              <a:buFontTx/>
              <a:buNone/>
            </a:pPr>
            <a:endParaRPr lang="en-US" altLang="en-US" sz="2000" dirty="0">
              <a:latin typeface="+mn-lt"/>
            </a:endParaRPr>
          </a:p>
          <a:p>
            <a:pPr eaLnBrk="1" hangingPunct="1">
              <a:spcBef>
                <a:spcPct val="50000"/>
              </a:spcBef>
              <a:buFontTx/>
              <a:buNone/>
            </a:pPr>
            <a:r>
              <a:rPr lang="en-US" altLang="en-US" sz="2000" dirty="0" err="1">
                <a:latin typeface="+mn-lt"/>
              </a:rPr>
              <a:t>Bilyana</a:t>
            </a:r>
            <a:r>
              <a:rPr lang="en-US" altLang="en-US" sz="2000" dirty="0">
                <a:latin typeface="+mn-lt"/>
              </a:rPr>
              <a:t> </a:t>
            </a:r>
            <a:r>
              <a:rPr lang="en-US" altLang="en-US" sz="2000" dirty="0" err="1">
                <a:latin typeface="+mn-lt"/>
              </a:rPr>
              <a:t>Blomely</a:t>
            </a:r>
            <a:r>
              <a:rPr lang="en-US" altLang="en-US" sz="2000" dirty="0">
                <a:latin typeface="+mn-lt"/>
              </a:rPr>
              <a:t> Academic </a:t>
            </a:r>
            <a:r>
              <a:rPr lang="en-US" altLang="en-US" sz="2000" dirty="0" err="1">
                <a:latin typeface="+mn-lt"/>
              </a:rPr>
              <a:t>co-ordinator</a:t>
            </a:r>
            <a:r>
              <a:rPr lang="en-US" altLang="en-US" sz="2000" dirty="0">
                <a:latin typeface="+mn-lt"/>
              </a:rPr>
              <a:t>, </a:t>
            </a:r>
            <a:r>
              <a:rPr lang="en-US" altLang="en-US" sz="2000" dirty="0" smtClean="0">
                <a:latin typeface="+mn-lt"/>
              </a:rPr>
              <a:t>Lismore </a:t>
            </a:r>
            <a:r>
              <a:rPr lang="en-US" altLang="en-US" sz="2000" dirty="0">
                <a:latin typeface="+mn-lt"/>
              </a:rPr>
              <a:t>1996</a:t>
            </a:r>
          </a:p>
        </p:txBody>
      </p:sp>
      <p:pic>
        <p:nvPicPr>
          <p:cNvPr id="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18275" y="3861792"/>
            <a:ext cx="25082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1665134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Rectangle 1"/>
          <p:cNvSpPr>
            <a:spLocks noChangeArrowheads="1"/>
          </p:cNvSpPr>
          <p:nvPr/>
        </p:nvSpPr>
        <p:spPr bwMode="auto">
          <a:xfrm>
            <a:off x="359532" y="1997838"/>
            <a:ext cx="842493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latin typeface="+mn-lt"/>
              </a:rPr>
              <a:t>“So the sad thing about it all was the missionaries didn’t realize that we already had something that tied in with what they’d brought to us.  They saw different as inferior, and they didn’t ask us what it was that we had.  And it’s very sad because if they had asked ….. things may have been different today.</a:t>
            </a:r>
          </a:p>
          <a:p>
            <a:pPr eaLnBrk="1" hangingPunct="1">
              <a:spcBef>
                <a:spcPct val="0"/>
              </a:spcBef>
              <a:buFontTx/>
              <a:buNone/>
            </a:pPr>
            <a:r>
              <a:rPr lang="en-US" altLang="en-US" sz="2000" b="1" dirty="0">
                <a:latin typeface="+mn-lt"/>
              </a:rPr>
              <a:t>Our people, before the white man came were very spiritual people.  They were connected to land and creation through the great spirit, there was a great good and a great evil spirit … And Satan was the great evil one.  So there wasn’t much difference in what the missionaries brought and what we already had ….” </a:t>
            </a:r>
            <a:r>
              <a:rPr lang="en-US" altLang="en-US" sz="2000" dirty="0" smtClean="0">
                <a:latin typeface="+mn-lt"/>
              </a:rPr>
              <a:t>  </a:t>
            </a:r>
            <a:r>
              <a:rPr lang="en-US" altLang="en-US" sz="2000" dirty="0" err="1">
                <a:latin typeface="+mn-lt"/>
              </a:rPr>
              <a:t>Wadjularbinna</a:t>
            </a:r>
            <a:r>
              <a:rPr lang="en-US" altLang="en-US" sz="2000" dirty="0">
                <a:latin typeface="+mn-lt"/>
              </a:rPr>
              <a:t> </a:t>
            </a:r>
            <a:r>
              <a:rPr lang="en-US" altLang="en-US" sz="2000" dirty="0" err="1">
                <a:latin typeface="+mn-lt"/>
              </a:rPr>
              <a:t>Doomadgee</a:t>
            </a:r>
            <a:endParaRPr lang="en-US" altLang="en-US" sz="2000" dirty="0">
              <a:latin typeface="+mn-lt"/>
            </a:endParaRPr>
          </a:p>
        </p:txBody>
      </p:sp>
      <p:pic>
        <p:nvPicPr>
          <p:cNvPr id="6"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494" y="6011862"/>
            <a:ext cx="9144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1803417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6" name="Picture 5" descr="hands bor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30232" y="0"/>
            <a:ext cx="1041400" cy="68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539552" y="1916832"/>
            <a:ext cx="741682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latin typeface="+mn-lt"/>
              </a:rPr>
              <a:t>God has also revealed Himself to the Indigenous peoples of this land through the creation beings. We understand from </a:t>
            </a:r>
            <a:r>
              <a:rPr lang="en-US" altLang="en-US" sz="2000" b="1" dirty="0" err="1">
                <a:latin typeface="+mn-lt"/>
              </a:rPr>
              <a:t>Djan'kawu</a:t>
            </a:r>
            <a:r>
              <a:rPr lang="en-US" altLang="en-US" sz="2000" b="1" dirty="0">
                <a:latin typeface="+mn-lt"/>
              </a:rPr>
              <a:t>, </a:t>
            </a:r>
            <a:r>
              <a:rPr lang="en-US" altLang="en-US" sz="2000" b="1" dirty="0" err="1">
                <a:latin typeface="+mn-lt"/>
              </a:rPr>
              <a:t>Barama</a:t>
            </a:r>
            <a:r>
              <a:rPr lang="en-US" altLang="en-US" sz="2000" b="1" dirty="0">
                <a:latin typeface="+mn-lt"/>
              </a:rPr>
              <a:t> and </a:t>
            </a:r>
            <a:r>
              <a:rPr lang="en-US" altLang="en-US" sz="2000" b="1" dirty="0" err="1">
                <a:latin typeface="+mn-lt"/>
              </a:rPr>
              <a:t>Wagilag</a:t>
            </a:r>
            <a:r>
              <a:rPr lang="en-US" altLang="en-US" sz="2000" b="1" dirty="0">
                <a:latin typeface="+mn-lt"/>
              </a:rPr>
              <a:t> and the stories of creation that God brought forth from the earth bone/ </a:t>
            </a:r>
            <a:r>
              <a:rPr lang="en-US" altLang="en-US" sz="2000" b="1" dirty="0" err="1">
                <a:latin typeface="+mn-lt"/>
              </a:rPr>
              <a:t>bundurr</a:t>
            </a:r>
            <a:r>
              <a:rPr lang="en-US" altLang="en-US" sz="2000" b="1" dirty="0">
                <a:latin typeface="+mn-lt"/>
              </a:rPr>
              <a:t> which is sacred and blood/</a:t>
            </a:r>
            <a:r>
              <a:rPr lang="en-US" altLang="en-US" sz="2000" b="1" dirty="0" err="1">
                <a:latin typeface="+mn-lt"/>
              </a:rPr>
              <a:t>wukundi</a:t>
            </a:r>
            <a:r>
              <a:rPr lang="en-US" altLang="en-US" sz="2000" b="1" dirty="0">
                <a:latin typeface="+mn-lt"/>
              </a:rPr>
              <a:t> which is life. Accompanying these was </a:t>
            </a:r>
            <a:r>
              <a:rPr lang="en-US" altLang="en-US" sz="2000" b="1" dirty="0" err="1">
                <a:latin typeface="+mn-lt"/>
              </a:rPr>
              <a:t>madayin</a:t>
            </a:r>
            <a:r>
              <a:rPr lang="en-US" altLang="en-US" sz="2000" b="1" dirty="0">
                <a:latin typeface="+mn-lt"/>
              </a:rPr>
              <a:t>/law. By God's breath of Spirit was life given to </a:t>
            </a:r>
            <a:r>
              <a:rPr lang="en-US" altLang="en-US" sz="2000" b="1" dirty="0" err="1">
                <a:latin typeface="+mn-lt"/>
              </a:rPr>
              <a:t>bundurr</a:t>
            </a:r>
            <a:r>
              <a:rPr lang="en-US" altLang="en-US" sz="2000" b="1" dirty="0">
                <a:latin typeface="+mn-lt"/>
              </a:rPr>
              <a:t>. This is the sacredness of life and the law which accompanies it, is to ensure peace, tranquility- a harmony with all of God's creation - </a:t>
            </a:r>
            <a:r>
              <a:rPr lang="en-US" altLang="en-US" sz="2000" b="1" dirty="0" err="1">
                <a:latin typeface="+mn-lt"/>
              </a:rPr>
              <a:t>magayamirr</a:t>
            </a:r>
            <a:r>
              <a:rPr lang="en-US" altLang="en-US" sz="2000" b="1" dirty="0">
                <a:latin typeface="+mn-lt"/>
              </a:rPr>
              <a:t> </a:t>
            </a:r>
            <a:r>
              <a:rPr lang="en-US" altLang="en-US" sz="2000" b="1" dirty="0" err="1">
                <a:latin typeface="+mn-lt"/>
              </a:rPr>
              <a:t>dhukarr</a:t>
            </a:r>
            <a:r>
              <a:rPr lang="en-US" altLang="en-US" sz="2000" b="1" dirty="0">
                <a:latin typeface="+mn-lt"/>
              </a:rPr>
              <a:t>.</a:t>
            </a:r>
          </a:p>
          <a:p>
            <a:pPr eaLnBrk="1" hangingPunct="1">
              <a:spcBef>
                <a:spcPct val="0"/>
              </a:spcBef>
              <a:buFontTx/>
              <a:buNone/>
            </a:pPr>
            <a:r>
              <a:rPr lang="en-US" altLang="en-US" sz="2000" b="1" dirty="0">
                <a:latin typeface="+mn-lt"/>
              </a:rPr>
              <a:t>We are to be </a:t>
            </a:r>
            <a:r>
              <a:rPr lang="en-US" altLang="en-US" sz="2000" b="1" dirty="0" err="1">
                <a:latin typeface="+mn-lt"/>
              </a:rPr>
              <a:t>djungunymirr</a:t>
            </a:r>
            <a:r>
              <a:rPr lang="en-US" altLang="en-US" sz="2000" b="1" dirty="0">
                <a:latin typeface="+mn-lt"/>
              </a:rPr>
              <a:t>, to stop and think of the law and system, of life and it's sacredness before acting.</a:t>
            </a:r>
            <a:r>
              <a:rPr lang="en-US" altLang="en-US" sz="2000" dirty="0">
                <a:latin typeface="+mn-lt"/>
              </a:rPr>
              <a:t> </a:t>
            </a:r>
          </a:p>
          <a:p>
            <a:pPr eaLnBrk="1" hangingPunct="1">
              <a:spcBef>
                <a:spcPct val="0"/>
              </a:spcBef>
              <a:buFontTx/>
              <a:buNone/>
            </a:pPr>
            <a:endParaRPr lang="en-US" altLang="en-US" sz="2000" dirty="0">
              <a:latin typeface="+mn-lt"/>
            </a:endParaRPr>
          </a:p>
          <a:p>
            <a:pPr eaLnBrk="1" hangingPunct="1">
              <a:spcBef>
                <a:spcPct val="0"/>
              </a:spcBef>
              <a:buFontTx/>
              <a:buNone/>
            </a:pPr>
            <a:r>
              <a:rPr lang="en-US" altLang="en-US" sz="2000" dirty="0">
                <a:latin typeface="+mn-lt"/>
              </a:rPr>
              <a:t>Statement of the Northern Regional Council Uniting Aboriginal &amp; Islander and Christian Congress</a:t>
            </a:r>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113816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normAutofit/>
          </a:bodyPr>
          <a:lstStyle/>
          <a:p>
            <a:r>
              <a:rPr lang="en-US" altLang="en-US" sz="2000" b="1" dirty="0" smtClean="0">
                <a:effectLst>
                  <a:glow rad="63500">
                    <a:srgbClr val="FFFF99">
                      <a:alpha val="13000"/>
                    </a:srgbClr>
                  </a:glow>
                </a:effectLst>
                <a:latin typeface="+mn-lt"/>
              </a:rPr>
              <a:t/>
            </a:r>
            <a:br>
              <a:rPr lang="en-US" altLang="en-US" sz="2000" b="1" dirty="0" smtClean="0">
                <a:effectLst>
                  <a:glow rad="63500">
                    <a:srgbClr val="FFFF99">
                      <a:alpha val="13000"/>
                    </a:srgbClr>
                  </a:glow>
                </a:effectLst>
                <a:latin typeface="+mn-lt"/>
              </a:rPr>
            </a:br>
            <a:r>
              <a:rPr lang="en-US" altLang="en-US" sz="2000" b="1" dirty="0" smtClean="0">
                <a:effectLst>
                  <a:glow rad="63500">
                    <a:srgbClr val="FFFF99">
                      <a:alpha val="13000"/>
                    </a:srgbClr>
                  </a:glow>
                </a:effectLst>
                <a:latin typeface="+mn-lt"/>
              </a:rPr>
              <a:t/>
            </a:r>
            <a:br>
              <a:rPr lang="en-US" altLang="en-US" sz="2000" b="1" dirty="0" smtClean="0">
                <a:effectLst>
                  <a:glow rad="63500">
                    <a:srgbClr val="FFFF99">
                      <a:alpha val="13000"/>
                    </a:srgbClr>
                  </a:glow>
                </a:effectLst>
                <a:latin typeface="+mn-lt"/>
              </a:rPr>
            </a:br>
            <a:r>
              <a:rPr lang="en-US" altLang="en-US" sz="2000" b="1" dirty="0" smtClean="0">
                <a:effectLst>
                  <a:glow rad="63500">
                    <a:srgbClr val="FFFF99">
                      <a:alpha val="13000"/>
                    </a:srgbClr>
                  </a:glow>
                </a:effectLst>
                <a:latin typeface="+mn-lt"/>
              </a:rPr>
              <a:t>“</a:t>
            </a:r>
            <a:r>
              <a:rPr lang="en-US" altLang="en-US" sz="2000" b="1" dirty="0">
                <a:effectLst>
                  <a:glow rad="63500">
                    <a:srgbClr val="FFFF99">
                      <a:alpha val="13000"/>
                    </a:srgbClr>
                  </a:glow>
                </a:effectLst>
                <a:latin typeface="+mn-lt"/>
              </a:rPr>
              <a:t>Connectedness is important to Aboriginal culture.  The identity of any Indigenous person is based on this.  Aboriginal people were very close to God.  Our spirits are connected to the land, and through that we are connected to the Giver of the land.  God is the giver of the land.  All Aboriginal people had a name for God, although we didn’t have a name for Jesus.  When the name of God was mentioned, it was really special, like it was a hallowed moment.</a:t>
            </a:r>
            <a:r>
              <a:rPr lang="en-US" altLang="en-US" sz="2000" b="1" dirty="0">
                <a:effectLst>
                  <a:glow rad="50800">
                    <a:srgbClr val="FFFF99">
                      <a:alpha val="40000"/>
                    </a:srgbClr>
                  </a:glow>
                </a:effectLst>
                <a:latin typeface="+mn-lt"/>
              </a:rPr>
              <a:t/>
            </a:r>
            <a:br>
              <a:rPr lang="en-US" altLang="en-US" sz="2000" b="1" dirty="0">
                <a:effectLst>
                  <a:glow rad="50800">
                    <a:srgbClr val="FFFF99">
                      <a:alpha val="40000"/>
                    </a:srgbClr>
                  </a:glow>
                </a:effectLst>
                <a:latin typeface="+mn-lt"/>
              </a:rPr>
            </a:br>
            <a:r>
              <a:rPr lang="en-US" altLang="en-US" sz="2000" b="1" dirty="0">
                <a:latin typeface="+mn-lt"/>
              </a:rPr>
              <a:t>As a young boy growing into manhood we were taught some special language.  We had to learn it by heart.  It was like a prayer, a bit like the Lord’s prayer.  It enabled us to connect to the land, and the old people.  It formed a bond.</a:t>
            </a:r>
            <a:br>
              <a:rPr lang="en-US" altLang="en-US" sz="2000" b="1" dirty="0">
                <a:latin typeface="+mn-lt"/>
              </a:rPr>
            </a:br>
            <a:r>
              <a:rPr lang="en-US" altLang="en-US" sz="2000" b="1" dirty="0">
                <a:latin typeface="+mn-lt"/>
              </a:rPr>
              <a:t>God gave the Aboriginal peoples responsibility to look after the land they lived on – different groups had responsibility for different areas of land.  The land tells a story, like where our boundaries are.  We never owned the land, we had to use it and care for it, we had a responsibility not to damage it.  It was like our life line when we felt a bit sick we would go back and sit down on our land and feel the warmth of belonging and we would reach out for that healing, that’s why sometimes people say our spirit, the Giver of the land.  The land is crying out, damaged.”</a:t>
            </a:r>
            <a:r>
              <a:rPr lang="en-US" altLang="en-US" sz="2000" dirty="0">
                <a:latin typeface="+mn-lt"/>
              </a:rPr>
              <a:t>  </a:t>
            </a:r>
            <a:br>
              <a:rPr lang="en-US" altLang="en-US" sz="2000" dirty="0">
                <a:latin typeface="+mn-lt"/>
              </a:rPr>
            </a:br>
            <a:r>
              <a:rPr lang="en-US" altLang="en-US" sz="2000" dirty="0">
                <a:latin typeface="+mn-lt"/>
              </a:rPr>
              <a:t/>
            </a:r>
            <a:br>
              <a:rPr lang="en-US" altLang="en-US" sz="2000" dirty="0">
                <a:latin typeface="+mn-lt"/>
              </a:rPr>
            </a:br>
            <a:r>
              <a:rPr lang="en-US" altLang="en-US" sz="2000" dirty="0" err="1">
                <a:latin typeface="+mn-lt"/>
              </a:rPr>
              <a:t>Sealin</a:t>
            </a:r>
            <a:r>
              <a:rPr lang="en-US" altLang="en-US" sz="2000" dirty="0">
                <a:latin typeface="+mn-lt"/>
              </a:rPr>
              <a:t> </a:t>
            </a:r>
            <a:r>
              <a:rPr lang="en-US" altLang="en-US" sz="2000" dirty="0" err="1">
                <a:latin typeface="+mn-lt"/>
              </a:rPr>
              <a:t>Garlett</a:t>
            </a:r>
            <a:r>
              <a:rPr lang="en-US" altLang="en-US" sz="2000" dirty="0">
                <a:latin typeface="+mn-lt"/>
              </a:rPr>
              <a:t>, Chairperson of the Uniting Aboriginal and Islander Christian </a:t>
            </a:r>
            <a:r>
              <a:rPr lang="en-US" altLang="en-US" sz="2000" dirty="0" smtClean="0">
                <a:latin typeface="+mn-lt"/>
              </a:rPr>
              <a:t>Congress</a:t>
            </a:r>
            <a:endParaRPr lang="en-AU" sz="2000" dirty="0">
              <a:latin typeface="+mn-lt"/>
            </a:endParaRPr>
          </a:p>
        </p:txBody>
      </p:sp>
      <p:sp>
        <p:nvSpPr>
          <p:cNvPr id="9" name="Subtitle 8"/>
          <p:cNvSpPr>
            <a:spLocks noGrp="1"/>
          </p:cNvSpPr>
          <p:nvPr>
            <p:ph type="subTitle" idx="1"/>
          </p:nvPr>
        </p:nvSpPr>
        <p:spPr/>
        <p:txBody>
          <a:bodyPr/>
          <a:lstStyle/>
          <a:p>
            <a:endParaRPr lang="en-AU" dirty="0"/>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1333595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Rectangle 3"/>
          <p:cNvSpPr txBox="1">
            <a:spLocks noChangeArrowheads="1"/>
          </p:cNvSpPr>
          <p:nvPr/>
        </p:nvSpPr>
        <p:spPr>
          <a:xfrm>
            <a:off x="755576" y="2060848"/>
            <a:ext cx="7869312" cy="35906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defRPr/>
            </a:pPr>
            <a:endParaRPr lang="en-US" altLang="en-US" sz="2000" i="1" dirty="0" smtClean="0">
              <a:solidFill>
                <a:schemeClr val="tx1"/>
              </a:solidFill>
            </a:endParaRPr>
          </a:p>
          <a:p>
            <a:pPr marL="0" lvl="1" algn="l">
              <a:buFontTx/>
              <a:buNone/>
              <a:defRPr/>
            </a:pPr>
            <a:r>
              <a:rPr lang="en-US" altLang="en-US" sz="2000" b="1" dirty="0" smtClean="0">
                <a:solidFill>
                  <a:schemeClr val="tx1"/>
                </a:solidFill>
              </a:rPr>
              <a:t>“</a:t>
            </a:r>
            <a:r>
              <a:rPr lang="en-US" altLang="en-US" sz="2000" b="1" dirty="0">
                <a:solidFill>
                  <a:schemeClr val="tx1"/>
                </a:solidFill>
                <a:ea typeface="+mj-ea"/>
                <a:cs typeface="+mj-cs"/>
              </a:rPr>
              <a:t>There is no place without a history, there is no place that has not been imaginatively grasped through song, dance and design, no place where traditional owners cannot see the imprint of sacred creation.”</a:t>
            </a:r>
          </a:p>
          <a:p>
            <a:pPr marL="0" lvl="1" algn="l">
              <a:lnSpc>
                <a:spcPct val="80000"/>
              </a:lnSpc>
              <a:buFontTx/>
              <a:buNone/>
              <a:defRPr/>
            </a:pPr>
            <a:endParaRPr lang="en-US" altLang="en-US" sz="2000" b="1" dirty="0">
              <a:solidFill>
                <a:schemeClr val="tx1"/>
              </a:solidFill>
              <a:ea typeface="+mj-ea"/>
              <a:cs typeface="+mj-cs"/>
            </a:endParaRPr>
          </a:p>
          <a:p>
            <a:pPr marL="0" lvl="1" algn="l">
              <a:lnSpc>
                <a:spcPct val="80000"/>
              </a:lnSpc>
              <a:buFontTx/>
              <a:buNone/>
              <a:defRPr/>
            </a:pPr>
            <a:r>
              <a:rPr lang="en-US" altLang="en-US" sz="2000" dirty="0" smtClean="0">
                <a:solidFill>
                  <a:schemeClr val="tx1"/>
                </a:solidFill>
              </a:rPr>
              <a:t>Professor Mick Dobson </a:t>
            </a:r>
          </a:p>
          <a:p>
            <a:pPr>
              <a:lnSpc>
                <a:spcPct val="80000"/>
              </a:lnSpc>
              <a:defRPr/>
            </a:pPr>
            <a:endParaRPr lang="en-US" altLang="en-US" sz="2000" b="1" i="1" dirty="0" smtClean="0"/>
          </a:p>
          <a:p>
            <a:pPr>
              <a:lnSpc>
                <a:spcPct val="80000"/>
              </a:lnSpc>
              <a:buFontTx/>
              <a:buNone/>
              <a:defRPr/>
            </a:pPr>
            <a:endParaRPr lang="en-US" altLang="en-US" sz="2000" b="1" i="1" dirty="0" smtClean="0"/>
          </a:p>
          <a:p>
            <a:pPr>
              <a:lnSpc>
                <a:spcPct val="80000"/>
              </a:lnSpc>
              <a:buFontTx/>
              <a:buNone/>
              <a:defRPr/>
            </a:pPr>
            <a:endParaRPr lang="en-US" altLang="en-US" sz="2000" b="1" i="1" dirty="0" smtClean="0"/>
          </a:p>
          <a:p>
            <a:pPr>
              <a:lnSpc>
                <a:spcPct val="80000"/>
              </a:lnSpc>
              <a:buFontTx/>
              <a:buNone/>
              <a:defRPr/>
            </a:pPr>
            <a:endParaRPr lang="en-AU" altLang="en-US" sz="1400" dirty="0" smtClean="0"/>
          </a:p>
          <a:p>
            <a:pPr>
              <a:lnSpc>
                <a:spcPct val="80000"/>
              </a:lnSpc>
              <a:defRPr/>
            </a:pPr>
            <a:endParaRPr lang="en-US" altLang="en-US" sz="1400" dirty="0" smtClean="0"/>
          </a:p>
        </p:txBody>
      </p:sp>
      <p:pic>
        <p:nvPicPr>
          <p:cNvPr id="6"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38800"/>
            <a:ext cx="918051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710460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ext Box 6"/>
          <p:cNvSpPr txBox="1">
            <a:spLocks noChangeArrowheads="1"/>
          </p:cNvSpPr>
          <p:nvPr/>
        </p:nvSpPr>
        <p:spPr bwMode="auto">
          <a:xfrm>
            <a:off x="467544" y="1568360"/>
            <a:ext cx="8367712" cy="416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latin typeface="+mn-lt"/>
              </a:rPr>
              <a:t>“I will continue to seek to know His will for my future.  But for the present I believe I have a responsibility as a Christian and Aboriginal leader – to challenge the Christian church to show the leadership, and to be actively involved in the political and social issues as they are presented to us on a day to day basis, so we can show God’s love in our lives and to the community around us.  </a:t>
            </a:r>
          </a:p>
          <a:p>
            <a:pPr eaLnBrk="1" hangingPunct="1">
              <a:spcBef>
                <a:spcPct val="0"/>
              </a:spcBef>
              <a:buFontTx/>
              <a:buNone/>
            </a:pPr>
            <a:r>
              <a:rPr lang="en-US" altLang="en-US" sz="2000" b="1" dirty="0">
                <a:latin typeface="+mn-lt"/>
              </a:rPr>
              <a:t>In traditional Aboriginal culture there was no separation made between spirituality and life.  Life was the interconnection between people, and their lands and it was a spiritual relationship.</a:t>
            </a:r>
          </a:p>
          <a:p>
            <a:pPr eaLnBrk="1" hangingPunct="1">
              <a:spcBef>
                <a:spcPct val="0"/>
              </a:spcBef>
              <a:buFontTx/>
              <a:buNone/>
            </a:pPr>
            <a:r>
              <a:rPr lang="en-US" altLang="en-US" sz="2000" b="1" dirty="0">
                <a:latin typeface="+mn-lt"/>
              </a:rPr>
              <a:t>How we relate the significance of this with Christianity for me is not in doubt.  I believe that Aboriginal spirituality and Christianity can work side by side.”</a:t>
            </a:r>
          </a:p>
          <a:p>
            <a:pPr eaLnBrk="1" hangingPunct="1">
              <a:spcBef>
                <a:spcPct val="0"/>
              </a:spcBef>
              <a:buFontTx/>
              <a:buNone/>
            </a:pPr>
            <a:endParaRPr lang="en-US" altLang="en-US" sz="2000" b="1" dirty="0">
              <a:latin typeface="+mn-lt"/>
            </a:endParaRPr>
          </a:p>
          <a:p>
            <a:pPr eaLnBrk="1" hangingPunct="1">
              <a:spcBef>
                <a:spcPct val="0"/>
              </a:spcBef>
              <a:buFontTx/>
              <a:buNone/>
            </a:pPr>
            <a:r>
              <a:rPr lang="en-US" altLang="en-US" sz="2000" dirty="0" err="1">
                <a:latin typeface="+mn-lt"/>
              </a:rPr>
              <a:t>Dr</a:t>
            </a:r>
            <a:r>
              <a:rPr lang="en-US" altLang="en-US" sz="2000" dirty="0">
                <a:latin typeface="+mn-lt"/>
              </a:rPr>
              <a:t> </a:t>
            </a:r>
            <a:r>
              <a:rPr lang="en-US" altLang="en-US" sz="2000" dirty="0" err="1">
                <a:latin typeface="+mn-lt"/>
              </a:rPr>
              <a:t>Lowitja</a:t>
            </a:r>
            <a:r>
              <a:rPr lang="en-US" altLang="en-US" sz="2000" dirty="0">
                <a:latin typeface="+mn-lt"/>
              </a:rPr>
              <a:t> </a:t>
            </a:r>
            <a:r>
              <a:rPr lang="en-US" altLang="en-US" sz="2000" dirty="0" err="1">
                <a:latin typeface="+mn-lt"/>
              </a:rPr>
              <a:t>O’Donoghue</a:t>
            </a:r>
            <a:r>
              <a:rPr lang="en-US" altLang="en-US" sz="2000" dirty="0">
                <a:latin typeface="+mn-lt"/>
              </a:rPr>
              <a:t>, AC, CBE, 2000</a:t>
            </a:r>
          </a:p>
        </p:txBody>
      </p:sp>
      <p:pic>
        <p:nvPicPr>
          <p:cNvPr id="6" name="Picture 5" descr="hands bor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5834063"/>
            <a:ext cx="6858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4176301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a:xfrm>
            <a:off x="1574289" y="3890473"/>
            <a:ext cx="6400800" cy="1752600"/>
          </a:xfrm>
        </p:spPr>
        <p:txBody>
          <a:bodyPr/>
          <a:lstStyle/>
          <a:p>
            <a:endParaRPr lang="en-AU" dirty="0"/>
          </a:p>
        </p:txBody>
      </p:sp>
      <p:sp>
        <p:nvSpPr>
          <p:cNvPr id="5" name="Rectangle 1"/>
          <p:cNvSpPr>
            <a:spLocks noChangeArrowheads="1"/>
          </p:cNvSpPr>
          <p:nvPr/>
        </p:nvSpPr>
        <p:spPr bwMode="auto">
          <a:xfrm>
            <a:off x="1584449" y="1772816"/>
            <a:ext cx="5562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dirty="0">
                <a:latin typeface="+mn-lt"/>
              </a:rPr>
              <a:t>“Let me remind you that Christ died for us too, a people with a culture, language, and land.”</a:t>
            </a:r>
          </a:p>
          <a:p>
            <a:pPr eaLnBrk="1" hangingPunct="1">
              <a:spcBef>
                <a:spcPct val="50000"/>
              </a:spcBef>
              <a:buFontTx/>
              <a:buNone/>
            </a:pPr>
            <a:endParaRPr lang="en-US" altLang="en-US" sz="2000" b="1" dirty="0">
              <a:latin typeface="+mn-lt"/>
            </a:endParaRPr>
          </a:p>
          <a:p>
            <a:pPr eaLnBrk="1" hangingPunct="1">
              <a:spcBef>
                <a:spcPct val="50000"/>
              </a:spcBef>
              <a:buFontTx/>
              <a:buNone/>
            </a:pPr>
            <a:endParaRPr lang="en-US" altLang="en-US" sz="2000" b="1" dirty="0">
              <a:latin typeface="+mn-lt"/>
            </a:endParaRPr>
          </a:p>
          <a:p>
            <a:pPr eaLnBrk="1" hangingPunct="1">
              <a:spcBef>
                <a:spcPct val="50000"/>
              </a:spcBef>
              <a:buFontTx/>
              <a:buNone/>
            </a:pPr>
            <a:r>
              <a:rPr lang="en-US" altLang="en-US" sz="2000" dirty="0" err="1">
                <a:latin typeface="+mn-lt"/>
              </a:rPr>
              <a:t>Dr</a:t>
            </a:r>
            <a:r>
              <a:rPr lang="en-US" altLang="en-US" sz="2000" dirty="0">
                <a:latin typeface="+mn-lt"/>
              </a:rPr>
              <a:t> </a:t>
            </a:r>
            <a:r>
              <a:rPr lang="en-US" altLang="en-US" sz="2000" dirty="0" err="1">
                <a:latin typeface="+mn-lt"/>
              </a:rPr>
              <a:t>Lowitja</a:t>
            </a:r>
            <a:r>
              <a:rPr lang="en-US" altLang="en-US" sz="2000" dirty="0">
                <a:latin typeface="+mn-lt"/>
              </a:rPr>
              <a:t> </a:t>
            </a:r>
            <a:r>
              <a:rPr lang="en-US" altLang="en-US" sz="2000" dirty="0" err="1">
                <a:latin typeface="+mn-lt"/>
              </a:rPr>
              <a:t>O’Donoghue</a:t>
            </a:r>
            <a:r>
              <a:rPr lang="en-US" altLang="en-US" sz="2000" dirty="0">
                <a:latin typeface="+mn-lt"/>
              </a:rPr>
              <a:t>, AC, </a:t>
            </a:r>
            <a:r>
              <a:rPr lang="en-US" altLang="en-US" sz="2000" dirty="0" smtClean="0">
                <a:latin typeface="+mn-lt"/>
              </a:rPr>
              <a:t>CBE</a:t>
            </a:r>
            <a:endParaRPr lang="en-US" altLang="en-US" sz="2000" dirty="0">
              <a:latin typeface="+mn-lt"/>
            </a:endParaRPr>
          </a:p>
        </p:txBody>
      </p:sp>
      <p:pic>
        <p:nvPicPr>
          <p:cNvPr id="6"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60028" y="4872004"/>
            <a:ext cx="5423944" cy="1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973450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5" name="Rectangle 1"/>
          <p:cNvSpPr>
            <a:spLocks noChangeArrowheads="1"/>
          </p:cNvSpPr>
          <p:nvPr/>
        </p:nvSpPr>
        <p:spPr bwMode="auto">
          <a:xfrm>
            <a:off x="304800" y="1545372"/>
            <a:ext cx="883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b="1" dirty="0" err="1" smtClean="0">
                <a:latin typeface="+mn-lt"/>
              </a:rPr>
              <a:t>Biami</a:t>
            </a:r>
            <a:r>
              <a:rPr lang="en-AU" altLang="en-US" sz="2000" b="1" dirty="0" smtClean="0">
                <a:latin typeface="+mn-lt"/>
              </a:rPr>
              <a:t> </a:t>
            </a:r>
            <a:r>
              <a:rPr lang="en-AU" altLang="en-US" sz="2000" b="1" dirty="0">
                <a:latin typeface="+mn-lt"/>
              </a:rPr>
              <a:t>the creator</a:t>
            </a:r>
          </a:p>
          <a:p>
            <a:pPr>
              <a:spcBef>
                <a:spcPct val="0"/>
              </a:spcBef>
              <a:buFontTx/>
              <a:buNone/>
            </a:pPr>
            <a:r>
              <a:rPr lang="en-AU" altLang="en-US" sz="2000" b="1" dirty="0">
                <a:latin typeface="+mn-lt"/>
              </a:rPr>
              <a:t>“The story of </a:t>
            </a:r>
            <a:r>
              <a:rPr lang="en-AU" altLang="en-US" sz="2000" b="1" dirty="0" err="1">
                <a:latin typeface="+mn-lt"/>
              </a:rPr>
              <a:t>Biami</a:t>
            </a:r>
            <a:r>
              <a:rPr lang="en-AU" altLang="en-US" sz="2000" b="1" dirty="0">
                <a:latin typeface="+mn-lt"/>
              </a:rPr>
              <a:t> is a special one. </a:t>
            </a:r>
            <a:r>
              <a:rPr lang="en-AU" altLang="en-US" sz="2000" b="1" dirty="0" err="1">
                <a:latin typeface="+mn-lt"/>
              </a:rPr>
              <a:t>Biami</a:t>
            </a:r>
            <a:r>
              <a:rPr lang="en-AU" altLang="en-US" sz="2000" b="1" dirty="0">
                <a:latin typeface="+mn-lt"/>
              </a:rPr>
              <a:t> is a God to my people, in the beginning he stepped down from the sky and created the land, formed the mountains and valleys, filled rivers with water, and created all living things.</a:t>
            </a:r>
          </a:p>
          <a:p>
            <a:pPr>
              <a:spcBef>
                <a:spcPct val="0"/>
              </a:spcBef>
              <a:buFontTx/>
              <a:buNone/>
            </a:pPr>
            <a:r>
              <a:rPr lang="en-AU" altLang="en-US" sz="2000" b="1" dirty="0">
                <a:latin typeface="+mn-lt"/>
              </a:rPr>
              <a:t>Everything </a:t>
            </a:r>
            <a:r>
              <a:rPr lang="en-AU" altLang="en-US" sz="2000" b="1" dirty="0" err="1">
                <a:latin typeface="+mn-lt"/>
              </a:rPr>
              <a:t>Biami</a:t>
            </a:r>
            <a:r>
              <a:rPr lang="en-AU" altLang="en-US" sz="2000" b="1" dirty="0">
                <a:latin typeface="+mn-lt"/>
              </a:rPr>
              <a:t> creator (sic) was wonderful! Plants of all shapes and sizes were placed on the land. He also placed men and women on special place he had created.</a:t>
            </a:r>
          </a:p>
          <a:p>
            <a:pPr>
              <a:spcBef>
                <a:spcPct val="0"/>
              </a:spcBef>
              <a:buFontTx/>
              <a:buNone/>
            </a:pPr>
            <a:r>
              <a:rPr lang="en-AU" altLang="en-US" sz="2000" b="1" dirty="0" err="1">
                <a:latin typeface="+mn-lt"/>
              </a:rPr>
              <a:t>Biami</a:t>
            </a:r>
            <a:r>
              <a:rPr lang="en-AU" altLang="en-US" sz="2000" b="1" dirty="0">
                <a:latin typeface="+mn-lt"/>
              </a:rPr>
              <a:t> stayed and made sure all things that he created lived together in harmony. When he was satisfied he stepped back into the sky from which he came, where he remains now watching over his people and the wonderful place he created.”</a:t>
            </a:r>
          </a:p>
          <a:p>
            <a:pPr>
              <a:spcBef>
                <a:spcPct val="0"/>
              </a:spcBef>
              <a:buFontTx/>
              <a:buNone/>
            </a:pPr>
            <a:endParaRPr lang="en-AU" altLang="en-US" sz="2000" dirty="0">
              <a:latin typeface="+mn-lt"/>
            </a:endParaRPr>
          </a:p>
          <a:p>
            <a:pPr>
              <a:spcBef>
                <a:spcPct val="0"/>
              </a:spcBef>
              <a:buFontTx/>
              <a:buNone/>
            </a:pPr>
            <a:endParaRPr lang="en-AU" altLang="en-US" sz="2000" dirty="0">
              <a:latin typeface="+mn-lt"/>
            </a:endParaRPr>
          </a:p>
          <a:p>
            <a:pPr>
              <a:spcBef>
                <a:spcPct val="0"/>
              </a:spcBef>
              <a:buFontTx/>
              <a:buNone/>
            </a:pPr>
            <a:r>
              <a:rPr lang="en-AU" altLang="en-US" sz="2000" dirty="0">
                <a:latin typeface="+mn-lt"/>
              </a:rPr>
              <a:t>—Leslie Saxby </a:t>
            </a:r>
            <a:r>
              <a:rPr lang="en-AU" altLang="en-US" sz="2000" dirty="0" err="1">
                <a:latin typeface="+mn-lt"/>
              </a:rPr>
              <a:t>Jupurula</a:t>
            </a:r>
            <a:r>
              <a:rPr lang="en-AU" altLang="en-US" sz="2000" dirty="0">
                <a:latin typeface="+mn-lt"/>
              </a:rPr>
              <a:t>, Aboriginal teacher and painter</a:t>
            </a:r>
          </a:p>
        </p:txBody>
      </p:sp>
      <p:pic>
        <p:nvPicPr>
          <p:cNvPr id="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54875" y="4756150"/>
            <a:ext cx="16002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666133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13" name="Text Box 12"/>
          <p:cNvSpPr txBox="1">
            <a:spLocks noChangeArrowheads="1"/>
          </p:cNvSpPr>
          <p:nvPr/>
        </p:nvSpPr>
        <p:spPr bwMode="auto">
          <a:xfrm>
            <a:off x="395536" y="1536700"/>
            <a:ext cx="8173789" cy="503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7663" indent="-347663" eaLnBrk="1" hangingPunct="1">
              <a:spcBef>
                <a:spcPct val="50000"/>
              </a:spcBef>
            </a:pPr>
            <a:r>
              <a:rPr lang="en-AU" altLang="en-US" sz="2000" dirty="0">
                <a:latin typeface="+mn-lt"/>
              </a:rPr>
              <a:t>The Dreaming comes from the land and is as diverse as the many Indigenous language groups in </a:t>
            </a:r>
            <a:r>
              <a:rPr lang="en-AU" altLang="en-US" sz="2000" dirty="0" smtClean="0">
                <a:latin typeface="+mn-lt"/>
              </a:rPr>
              <a:t>Australia</a:t>
            </a:r>
            <a:endParaRPr lang="en-AU" altLang="en-US" sz="2000" dirty="0">
              <a:latin typeface="+mn-lt"/>
            </a:endParaRPr>
          </a:p>
          <a:p>
            <a:pPr marL="347663" indent="-347663" eaLnBrk="1" hangingPunct="1">
              <a:spcBef>
                <a:spcPct val="50000"/>
              </a:spcBef>
            </a:pPr>
            <a:r>
              <a:rPr lang="en-AU" altLang="en-US" sz="2000" dirty="0">
                <a:latin typeface="+mn-lt"/>
              </a:rPr>
              <a:t>It tells of the ancient, ancestral Beings who formed the land and travelled across it in the form of humans, plants and </a:t>
            </a:r>
            <a:r>
              <a:rPr lang="en-AU" altLang="en-US" sz="2000" dirty="0" smtClean="0">
                <a:latin typeface="+mn-lt"/>
              </a:rPr>
              <a:t>animals</a:t>
            </a:r>
            <a:endParaRPr lang="en-AU" altLang="en-US" sz="2000" dirty="0">
              <a:latin typeface="+mn-lt"/>
            </a:endParaRPr>
          </a:p>
          <a:p>
            <a:pPr marL="347663" indent="-347663" eaLnBrk="1" hangingPunct="1">
              <a:spcBef>
                <a:spcPct val="50000"/>
              </a:spcBef>
            </a:pPr>
            <a:r>
              <a:rPr lang="en-AU" altLang="en-US" sz="2000" dirty="0">
                <a:latin typeface="+mn-lt"/>
              </a:rPr>
              <a:t>Country was made during the Dreaming</a:t>
            </a:r>
          </a:p>
          <a:p>
            <a:pPr marL="347663" indent="-347663" eaLnBrk="1" hangingPunct="1">
              <a:spcBef>
                <a:spcPct val="50000"/>
              </a:spcBef>
            </a:pPr>
            <a:r>
              <a:rPr lang="en-AU" altLang="en-US" sz="2000" dirty="0">
                <a:latin typeface="+mn-lt"/>
              </a:rPr>
              <a:t>It deals with how Indigenous people live their lives </a:t>
            </a:r>
            <a:r>
              <a:rPr lang="en-AU" altLang="en-US" sz="2000" dirty="0" smtClean="0">
                <a:latin typeface="+mn-lt"/>
              </a:rPr>
              <a:t>now</a:t>
            </a:r>
            <a:endParaRPr lang="en-AU" altLang="en-US" sz="2000" dirty="0">
              <a:latin typeface="+mn-lt"/>
            </a:endParaRPr>
          </a:p>
          <a:p>
            <a:pPr marL="347663" indent="-347663" eaLnBrk="1" hangingPunct="1">
              <a:spcBef>
                <a:spcPct val="50000"/>
              </a:spcBef>
            </a:pPr>
            <a:r>
              <a:rPr lang="en-AU" altLang="en-US" sz="2000" dirty="0">
                <a:latin typeface="+mn-lt"/>
              </a:rPr>
              <a:t>It involves secret and sacred </a:t>
            </a:r>
            <a:r>
              <a:rPr lang="en-AU" altLang="en-US" sz="2000" dirty="0" smtClean="0">
                <a:latin typeface="+mn-lt"/>
              </a:rPr>
              <a:t>business</a:t>
            </a:r>
            <a:endParaRPr lang="en-AU" altLang="en-US" sz="2000" dirty="0">
              <a:latin typeface="+mn-lt"/>
            </a:endParaRPr>
          </a:p>
          <a:p>
            <a:pPr eaLnBrk="1" hangingPunct="1">
              <a:spcBef>
                <a:spcPct val="50000"/>
              </a:spcBef>
            </a:pPr>
            <a:endParaRPr lang="en-AU" altLang="en-US" sz="2000" dirty="0"/>
          </a:p>
          <a:p>
            <a:pPr eaLnBrk="1" hangingPunct="1">
              <a:spcBef>
                <a:spcPct val="50000"/>
              </a:spcBef>
              <a:buNone/>
            </a:pPr>
            <a:endParaRPr lang="en-AU" altLang="en-US" sz="2000" dirty="0"/>
          </a:p>
          <a:p>
            <a:pPr eaLnBrk="1" hangingPunct="1">
              <a:spcBef>
                <a:spcPct val="50000"/>
              </a:spcBef>
            </a:pPr>
            <a:endParaRPr lang="en-AU" altLang="en-US" sz="1800" dirty="0"/>
          </a:p>
          <a:p>
            <a:pPr eaLnBrk="1" hangingPunct="1">
              <a:spcBef>
                <a:spcPct val="50000"/>
              </a:spcBef>
            </a:pPr>
            <a:endParaRPr lang="en-AU" altLang="en-US" sz="1800" dirty="0"/>
          </a:p>
          <a:p>
            <a:pPr eaLnBrk="1" hangingPunct="1">
              <a:spcBef>
                <a:spcPct val="50000"/>
              </a:spcBef>
            </a:pPr>
            <a:endParaRPr lang="en-US" altLang="en-US" sz="1800" dirty="0"/>
          </a:p>
        </p:txBody>
      </p:sp>
      <p:sp>
        <p:nvSpPr>
          <p:cNvPr id="14" name="TextBox 1"/>
          <p:cNvSpPr txBox="1">
            <a:spLocks noChangeArrowheads="1"/>
          </p:cNvSpPr>
          <p:nvPr/>
        </p:nvSpPr>
        <p:spPr bwMode="auto">
          <a:xfrm>
            <a:off x="838200" y="304800"/>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AU" altLang="en-US" dirty="0">
                <a:solidFill>
                  <a:srgbClr val="FFFF99"/>
                </a:solidFill>
                <a:effectLst>
                  <a:outerShdw blurRad="38100" dist="38100" dir="2700000" algn="tl">
                    <a:srgbClr val="000000">
                      <a:alpha val="43137"/>
                    </a:srgbClr>
                  </a:outerShdw>
                </a:effectLst>
                <a:latin typeface="+mn-lt"/>
              </a:rPr>
              <a:t>What is the Dreaming?</a:t>
            </a:r>
          </a:p>
        </p:txBody>
      </p:sp>
      <p:pic>
        <p:nvPicPr>
          <p:cNvPr id="1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93607" y="4149080"/>
            <a:ext cx="3346982" cy="232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72852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ssolve">
                                      <p:cBhvr>
                                        <p:cTn id="10" dur="500"/>
                                        <p:tgtEl>
                                          <p:spTgt spid="1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dissolve">
                                      <p:cBhvr>
                                        <p:cTn id="13" dur="500"/>
                                        <p:tgtEl>
                                          <p:spTgt spid="1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dissolve">
                                      <p:cBhvr>
                                        <p:cTn id="16" dur="500"/>
                                        <p:tgtEl>
                                          <p:spTgt spid="1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dissolve">
                                      <p:cBhvr>
                                        <p:cTn id="19"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Text Box 5"/>
          <p:cNvSpPr txBox="1">
            <a:spLocks noChangeArrowheads="1"/>
          </p:cNvSpPr>
          <p:nvPr/>
        </p:nvSpPr>
        <p:spPr bwMode="auto">
          <a:xfrm>
            <a:off x="609600" y="1447800"/>
            <a:ext cx="8305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latin typeface="+mn-lt"/>
              </a:rPr>
              <a:t>“I will not deny the strength I found through faith in God.  I have met many wonderful Aboriginal Christians from all over Australia.  Just because you call yourself a Christian doesn’t mean you have to deny your Aboriginality.”</a:t>
            </a:r>
          </a:p>
          <a:p>
            <a:pPr eaLnBrk="1" hangingPunct="1">
              <a:spcBef>
                <a:spcPct val="0"/>
              </a:spcBef>
              <a:buFontTx/>
              <a:buNone/>
            </a:pPr>
            <a:r>
              <a:rPr lang="en-US" altLang="en-US" sz="2000" dirty="0">
                <a:latin typeface="+mn-lt"/>
              </a:rPr>
              <a:t> </a:t>
            </a:r>
          </a:p>
          <a:p>
            <a:pPr eaLnBrk="1" hangingPunct="1">
              <a:spcBef>
                <a:spcPct val="0"/>
              </a:spcBef>
              <a:buFontTx/>
              <a:buNone/>
            </a:pPr>
            <a:r>
              <a:rPr lang="en-US" altLang="en-US" sz="2000" dirty="0">
                <a:latin typeface="+mn-lt"/>
              </a:rPr>
              <a:t>Donna Meehan from her novel,  </a:t>
            </a:r>
            <a:r>
              <a:rPr lang="en-US" altLang="en-US" sz="2000" i="1" dirty="0">
                <a:latin typeface="+mn-lt"/>
              </a:rPr>
              <a:t>It is No Secret: The story of a stolen child</a:t>
            </a:r>
          </a:p>
          <a:p>
            <a:pPr eaLnBrk="1" hangingPunct="1">
              <a:spcBef>
                <a:spcPct val="50000"/>
              </a:spcBef>
              <a:buFontTx/>
              <a:buNone/>
            </a:pPr>
            <a:endParaRPr lang="en-US" altLang="en-US" sz="2000" i="1" dirty="0"/>
          </a:p>
        </p:txBody>
      </p:sp>
      <p:pic>
        <p:nvPicPr>
          <p:cNvPr id="6"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350" y="5178424"/>
            <a:ext cx="88773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1185451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4" descr="su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3205" y="828328"/>
            <a:ext cx="4145789" cy="481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28600" y="1219200"/>
            <a:ext cx="441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dirty="0">
                <a:latin typeface="+mn-lt"/>
              </a:rPr>
              <a:t>We believe in Jesus Christ</a:t>
            </a:r>
          </a:p>
          <a:p>
            <a:pPr eaLnBrk="1" hangingPunct="1">
              <a:spcBef>
                <a:spcPct val="50000"/>
              </a:spcBef>
              <a:buFontTx/>
              <a:buNone/>
            </a:pPr>
            <a:r>
              <a:rPr lang="en-US" altLang="en-US" sz="2000" dirty="0">
                <a:latin typeface="+mn-lt"/>
              </a:rPr>
              <a:t>We first heard about Jesus Christ from the missionaries.  But there was already much in our culture that made it possible for us to </a:t>
            </a:r>
            <a:r>
              <a:rPr lang="en-US" altLang="en-US" sz="2000" dirty="0" err="1">
                <a:latin typeface="+mn-lt"/>
              </a:rPr>
              <a:t>recognise</a:t>
            </a:r>
            <a:r>
              <a:rPr lang="en-US" altLang="en-US" sz="2000" dirty="0">
                <a:latin typeface="+mn-lt"/>
              </a:rPr>
              <a:t> that his life and words were a true Word from God.</a:t>
            </a:r>
          </a:p>
          <a:p>
            <a:pPr eaLnBrk="1" hangingPunct="1">
              <a:spcBef>
                <a:spcPct val="50000"/>
              </a:spcBef>
              <a:buFontTx/>
              <a:buNone/>
            </a:pPr>
            <a:endParaRPr lang="en-US" altLang="en-US" sz="2000" dirty="0">
              <a:latin typeface="+mn-lt"/>
            </a:endParaRPr>
          </a:p>
          <a:p>
            <a:pPr algn="ctr" eaLnBrk="1" hangingPunct="1">
              <a:spcBef>
                <a:spcPct val="50000"/>
              </a:spcBef>
              <a:buFontTx/>
              <a:buNone/>
            </a:pPr>
            <a:r>
              <a:rPr lang="en-US" altLang="en-US" sz="2000" b="1" dirty="0">
                <a:latin typeface="+mn-lt"/>
              </a:rPr>
              <a:t>UNITING ABORIGINAL AND ISLANDER CHRISTIAN CONGRESS</a:t>
            </a:r>
          </a:p>
          <a:p>
            <a:pPr eaLnBrk="1" hangingPunct="1">
              <a:spcBef>
                <a:spcPct val="50000"/>
              </a:spcBef>
              <a:buFontTx/>
              <a:buNone/>
            </a:pPr>
            <a:endParaRPr lang="en-US" altLang="en-US" sz="2000" dirty="0"/>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879663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b="1" dirty="0"/>
          </a:p>
        </p:txBody>
      </p:sp>
      <p:sp>
        <p:nvSpPr>
          <p:cNvPr id="5" name="TextBox 1"/>
          <p:cNvSpPr txBox="1">
            <a:spLocks noChangeArrowheads="1"/>
          </p:cNvSpPr>
          <p:nvPr/>
        </p:nvSpPr>
        <p:spPr bwMode="auto">
          <a:xfrm>
            <a:off x="539750" y="2607227"/>
            <a:ext cx="6248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b="1" dirty="0">
                <a:latin typeface="+mn-lt"/>
              </a:rPr>
              <a:t>The first peoples had already encountered the Creator God before the arrival of the colonisers; the spirit was already in the land revealing God to the people through law, custom and ceremony.  The same love and grace that was finally and fully revealed in Jesus Christ sustained the First Peoples and gave them particular insights into God’s </a:t>
            </a:r>
            <a:r>
              <a:rPr lang="en-AU" altLang="en-US" sz="2000" b="1" dirty="0" smtClean="0">
                <a:latin typeface="+mn-lt"/>
              </a:rPr>
              <a:t>ways</a:t>
            </a:r>
          </a:p>
          <a:p>
            <a:pPr>
              <a:spcBef>
                <a:spcPct val="0"/>
              </a:spcBef>
              <a:buFontTx/>
              <a:buNone/>
            </a:pPr>
            <a:endParaRPr lang="en-AU" altLang="en-US" sz="2000" b="1" dirty="0">
              <a:latin typeface="+mn-lt"/>
            </a:endParaRPr>
          </a:p>
          <a:p>
            <a:pPr>
              <a:spcBef>
                <a:spcPct val="0"/>
              </a:spcBef>
              <a:buNone/>
            </a:pPr>
            <a:r>
              <a:rPr lang="en-US" altLang="en-US" sz="2000" dirty="0"/>
              <a:t>UNITING ABORIGINAL AND ISLANDER CHRISTIAN CONGRESS</a:t>
            </a:r>
          </a:p>
          <a:p>
            <a:pPr>
              <a:spcBef>
                <a:spcPct val="0"/>
              </a:spcBef>
              <a:buFontTx/>
              <a:buNone/>
            </a:pPr>
            <a:endParaRPr lang="en-AU" altLang="en-US" sz="2000" b="1" dirty="0">
              <a:latin typeface="+mn-lt"/>
            </a:endParaRPr>
          </a:p>
        </p:txBody>
      </p:sp>
      <p:pic>
        <p:nvPicPr>
          <p:cNvPr id="6" name="Picture 4" descr="border patte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3700" y="0"/>
            <a:ext cx="1130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3998016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Rectangle 1"/>
          <p:cNvSpPr>
            <a:spLocks noChangeArrowheads="1"/>
          </p:cNvSpPr>
          <p:nvPr/>
        </p:nvSpPr>
        <p:spPr bwMode="auto">
          <a:xfrm>
            <a:off x="683569" y="603703"/>
            <a:ext cx="7992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AU" altLang="en-US" dirty="0">
                <a:solidFill>
                  <a:srgbClr val="FFFF99"/>
                </a:solidFill>
                <a:effectLst>
                  <a:outerShdw blurRad="38100" dist="38100" dir="2700000" algn="tl">
                    <a:srgbClr val="000000">
                      <a:alpha val="43137"/>
                    </a:srgbClr>
                  </a:outerShdw>
                </a:effectLst>
                <a:latin typeface="+mn-lt"/>
              </a:rPr>
              <a:t>Aspects of spirituality today</a:t>
            </a:r>
          </a:p>
        </p:txBody>
      </p:sp>
      <p:sp>
        <p:nvSpPr>
          <p:cNvPr id="6" name="Rectangle 2"/>
          <p:cNvSpPr>
            <a:spLocks noChangeArrowheads="1"/>
          </p:cNvSpPr>
          <p:nvPr/>
        </p:nvSpPr>
        <p:spPr bwMode="auto">
          <a:xfrm>
            <a:off x="1115617" y="1905505"/>
            <a:ext cx="712879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dirty="0">
                <a:latin typeface="+mn-lt"/>
              </a:rPr>
              <a:t>Reflect on the art </a:t>
            </a:r>
            <a:r>
              <a:rPr lang="en-AU" altLang="en-US" dirty="0" smtClean="0">
                <a:latin typeface="+mn-lt"/>
              </a:rPr>
              <a:t>work</a:t>
            </a:r>
            <a:endParaRPr lang="en-AU" altLang="en-US" dirty="0">
              <a:latin typeface="+mn-lt"/>
            </a:endParaRPr>
          </a:p>
          <a:p>
            <a:pPr>
              <a:spcBef>
                <a:spcPct val="0"/>
              </a:spcBef>
              <a:buFontTx/>
              <a:buNone/>
            </a:pPr>
            <a:endParaRPr lang="en-AU" altLang="en-US" dirty="0">
              <a:latin typeface="+mn-lt"/>
            </a:endParaRPr>
          </a:p>
          <a:p>
            <a:pPr>
              <a:spcBef>
                <a:spcPct val="0"/>
              </a:spcBef>
              <a:buFontTx/>
              <a:buNone/>
            </a:pPr>
            <a:r>
              <a:rPr lang="en-AU" altLang="en-US" dirty="0">
                <a:latin typeface="+mn-lt"/>
              </a:rPr>
              <a:t>Which piece of art impacts on you the most?</a:t>
            </a:r>
          </a:p>
          <a:p>
            <a:pPr>
              <a:spcBef>
                <a:spcPct val="0"/>
              </a:spcBef>
              <a:buFontTx/>
              <a:buNone/>
            </a:pPr>
            <a:endParaRPr lang="en-AU" altLang="en-US" dirty="0">
              <a:latin typeface="+mn-lt"/>
            </a:endParaRPr>
          </a:p>
          <a:p>
            <a:pPr>
              <a:spcBef>
                <a:spcPct val="0"/>
              </a:spcBef>
              <a:buFontTx/>
              <a:buNone/>
            </a:pPr>
            <a:r>
              <a:rPr lang="en-AU" altLang="en-US" dirty="0">
                <a:latin typeface="+mn-lt"/>
              </a:rPr>
              <a:t>Discuss your reasons with the </a:t>
            </a:r>
            <a:r>
              <a:rPr lang="en-AU" altLang="en-US" dirty="0" smtClean="0">
                <a:latin typeface="+mn-lt"/>
              </a:rPr>
              <a:t>group</a:t>
            </a:r>
            <a:endParaRPr lang="en-AU" altLang="en-US" dirty="0">
              <a:latin typeface="+mn-lt"/>
            </a:endParaRPr>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817284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4" descr="hands p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0800" y="0"/>
            <a:ext cx="3990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597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28575"/>
            <a:ext cx="7696200" cy="6829425"/>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07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2" descr="http://www.ltm.org.au/file/resize/r395x410/tract-50583-715-1407718925-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304800"/>
            <a:ext cx="4724400" cy="62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3633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4" descr="sitt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220663"/>
            <a:ext cx="46656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038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2" descr="http://www.ltm.org.au/file/resize/r395x410/tract-37053-495-1377143807-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87313"/>
            <a:ext cx="4343400" cy="67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340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4" descr="http://www.ltm.org.au/file/resize/r395x410/tract-50426-201-1377142278-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4600" y="228600"/>
            <a:ext cx="35814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576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normAutofit/>
          </a:bodyPr>
          <a:lstStyle/>
          <a:p>
            <a:endParaRPr lang="en-AU" sz="3200" dirty="0">
              <a:solidFill>
                <a:srgbClr val="FFFF61"/>
              </a:solidFill>
              <a:latin typeface="+mn-lt"/>
              <a:ea typeface="+mn-ea"/>
              <a:cs typeface="Arial" panose="020B0604020202020204" pitchFamily="34" charset="0"/>
            </a:endParaRPr>
          </a:p>
        </p:txBody>
      </p:sp>
      <p:sp>
        <p:nvSpPr>
          <p:cNvPr id="9" name="Subtitle 8"/>
          <p:cNvSpPr>
            <a:spLocks noGrp="1"/>
          </p:cNvSpPr>
          <p:nvPr>
            <p:ph type="subTitle" idx="1"/>
          </p:nvPr>
        </p:nvSpPr>
        <p:spPr/>
        <p:txBody>
          <a:bodyPr/>
          <a:lstStyle/>
          <a:p>
            <a:endParaRPr lang="en-AU" dirty="0"/>
          </a:p>
        </p:txBody>
      </p:sp>
      <p:sp>
        <p:nvSpPr>
          <p:cNvPr id="17" name="Rectangle 7"/>
          <p:cNvSpPr>
            <a:spLocks noChangeArrowheads="1"/>
          </p:cNvSpPr>
          <p:nvPr/>
        </p:nvSpPr>
        <p:spPr bwMode="auto">
          <a:xfrm>
            <a:off x="539750" y="1412875"/>
            <a:ext cx="829945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7663" indent="-347663" eaLnBrk="1" hangingPunct="1">
              <a:spcBef>
                <a:spcPct val="0"/>
              </a:spcBef>
            </a:pPr>
            <a:r>
              <a:rPr lang="en-AU" altLang="en-US" sz="2000" dirty="0">
                <a:latin typeface="+mn-lt"/>
              </a:rPr>
              <a:t>The Dreaming creatures are travellers.  Their paths pass over, under and upon the </a:t>
            </a:r>
            <a:r>
              <a:rPr lang="en-AU" altLang="en-US" sz="2000" dirty="0" smtClean="0">
                <a:latin typeface="+mn-lt"/>
              </a:rPr>
              <a:t>land</a:t>
            </a:r>
            <a:endParaRPr lang="en-AU" altLang="en-US" sz="2000" dirty="0">
              <a:latin typeface="+mn-lt"/>
            </a:endParaRPr>
          </a:p>
          <a:p>
            <a:pPr marL="347663" indent="-347663" eaLnBrk="1" hangingPunct="1">
              <a:spcBef>
                <a:spcPct val="0"/>
              </a:spcBef>
            </a:pPr>
            <a:endParaRPr lang="en-AU" altLang="en-US" sz="2000" dirty="0">
              <a:latin typeface="+mn-lt"/>
            </a:endParaRPr>
          </a:p>
          <a:p>
            <a:pPr marL="347663" indent="-347663" eaLnBrk="1" hangingPunct="1">
              <a:spcBef>
                <a:spcPct val="0"/>
              </a:spcBef>
            </a:pPr>
            <a:r>
              <a:rPr lang="en-AU" altLang="en-US" sz="2000" dirty="0">
                <a:latin typeface="+mn-lt"/>
              </a:rPr>
              <a:t>Sites along these paths are often named and treated as especially important</a:t>
            </a:r>
          </a:p>
          <a:p>
            <a:pPr marL="347663" indent="-347663" eaLnBrk="1" hangingPunct="1">
              <a:spcBef>
                <a:spcPct val="0"/>
              </a:spcBef>
            </a:pPr>
            <a:endParaRPr lang="en-AU" altLang="en-US" sz="2000" dirty="0">
              <a:latin typeface="+mn-lt"/>
            </a:endParaRPr>
          </a:p>
          <a:p>
            <a:pPr marL="347663" indent="-347663" eaLnBrk="1" hangingPunct="1">
              <a:spcBef>
                <a:spcPct val="0"/>
              </a:spcBef>
            </a:pPr>
            <a:r>
              <a:rPr lang="en-AU" altLang="en-US" sz="2000" dirty="0">
                <a:latin typeface="+mn-lt"/>
              </a:rPr>
              <a:t>These journeys are told in stories and </a:t>
            </a:r>
            <a:r>
              <a:rPr lang="en-AU" altLang="en-US" sz="2000" dirty="0" smtClean="0">
                <a:latin typeface="+mn-lt"/>
              </a:rPr>
              <a:t>songs</a:t>
            </a:r>
            <a:endParaRPr lang="en-AU" altLang="en-US" sz="2000" dirty="0">
              <a:latin typeface="+mn-lt"/>
            </a:endParaRPr>
          </a:p>
          <a:p>
            <a:pPr marL="347663" indent="-347663" eaLnBrk="1" hangingPunct="1">
              <a:spcBef>
                <a:spcPct val="0"/>
              </a:spcBef>
            </a:pPr>
            <a:endParaRPr lang="en-AU" altLang="en-US" sz="2000" dirty="0">
              <a:latin typeface="+mn-lt"/>
            </a:endParaRPr>
          </a:p>
          <a:p>
            <a:pPr marL="347663" indent="-347663" eaLnBrk="1" hangingPunct="1">
              <a:spcBef>
                <a:spcPct val="0"/>
              </a:spcBef>
            </a:pPr>
            <a:r>
              <a:rPr lang="en-AU" altLang="en-US" sz="2000" dirty="0">
                <a:latin typeface="+mn-lt"/>
              </a:rPr>
              <a:t>The stories and songs can link places and people</a:t>
            </a:r>
          </a:p>
          <a:p>
            <a:pPr marL="347663" indent="-347663" eaLnBrk="1" hangingPunct="1">
              <a:spcBef>
                <a:spcPct val="0"/>
              </a:spcBef>
              <a:buFontTx/>
              <a:buNone/>
            </a:pPr>
            <a:r>
              <a:rPr lang="en-AU" altLang="en-US" sz="2000" dirty="0">
                <a:latin typeface="+mn-lt"/>
              </a:rPr>
              <a:t> </a:t>
            </a:r>
            <a:r>
              <a:rPr lang="en-AU" altLang="en-US" sz="2000" dirty="0" smtClean="0">
                <a:latin typeface="+mn-lt"/>
              </a:rPr>
              <a:t>	hundreds </a:t>
            </a:r>
            <a:r>
              <a:rPr lang="en-AU" altLang="en-US" sz="2000" dirty="0">
                <a:latin typeface="+mn-lt"/>
              </a:rPr>
              <a:t>of kilometres apart </a:t>
            </a:r>
          </a:p>
          <a:p>
            <a:pPr eaLnBrk="1" hangingPunct="1">
              <a:spcBef>
                <a:spcPct val="0"/>
              </a:spcBef>
            </a:pPr>
            <a:endParaRPr lang="en-AU" altLang="en-US" sz="1800" dirty="0"/>
          </a:p>
          <a:p>
            <a:pPr eaLnBrk="1" hangingPunct="1">
              <a:spcBef>
                <a:spcPct val="0"/>
              </a:spcBef>
            </a:pPr>
            <a:endParaRPr lang="en-AU" altLang="en-US" sz="1800" dirty="0"/>
          </a:p>
          <a:p>
            <a:pPr eaLnBrk="1" hangingPunct="1">
              <a:spcBef>
                <a:spcPct val="0"/>
              </a:spcBef>
            </a:pPr>
            <a:endParaRPr lang="en-AU" altLang="en-US" sz="1800" dirty="0"/>
          </a:p>
          <a:p>
            <a:pPr eaLnBrk="1" hangingPunct="1">
              <a:spcBef>
                <a:spcPct val="0"/>
              </a:spcBef>
            </a:pPr>
            <a:endParaRPr lang="en-AU" altLang="en-US" sz="1800" dirty="0"/>
          </a:p>
        </p:txBody>
      </p:sp>
      <p:pic>
        <p:nvPicPr>
          <p:cNvPr id="1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31000" y="3105894"/>
            <a:ext cx="22606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57200" y="642540"/>
            <a:ext cx="8229600" cy="633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2800" b="1" dirty="0" smtClean="0">
                <a:solidFill>
                  <a:srgbClr val="FFFF61"/>
                </a:solidFill>
                <a:latin typeface="Bodoni MT Black" panose="02070A03080606020203" pitchFamily="18" charset="0"/>
              </a:rPr>
              <a:t/>
            </a:r>
            <a:br>
              <a:rPr lang="en-AU" altLang="en-US" sz="2800" b="1" dirty="0" smtClean="0">
                <a:solidFill>
                  <a:srgbClr val="FFFF61"/>
                </a:solidFill>
                <a:latin typeface="Bodoni MT Black" panose="02070A03080606020203" pitchFamily="18" charset="0"/>
              </a:rPr>
            </a:br>
            <a:r>
              <a:rPr lang="en-AU" altLang="en-US" sz="3200" dirty="0" smtClean="0">
                <a:solidFill>
                  <a:srgbClr val="FFFF99"/>
                </a:solidFill>
                <a:effectLst>
                  <a:outerShdw blurRad="38100" dist="38100" dir="2700000" algn="tl">
                    <a:srgbClr val="000000">
                      <a:alpha val="43137"/>
                    </a:srgbClr>
                  </a:outerShdw>
                </a:effectLst>
                <a:latin typeface="+mn-lt"/>
                <a:cs typeface="Arial" panose="020B0604020202020204" pitchFamily="34" charset="0"/>
              </a:rPr>
              <a:t>What is the Dreaming ? </a:t>
            </a:r>
            <a:r>
              <a:rPr lang="en-US" altLang="en-US" dirty="0" smtClean="0">
                <a:solidFill>
                  <a:srgbClr val="FFFF99"/>
                </a:solidFill>
                <a:latin typeface="Arial" panose="020B0604020202020204" pitchFamily="34" charset="0"/>
                <a:cs typeface="Arial" panose="020B0604020202020204" pitchFamily="34" charset="0"/>
              </a:rPr>
              <a:t/>
            </a:r>
            <a:br>
              <a:rPr lang="en-US" altLang="en-US" dirty="0" smtClean="0">
                <a:solidFill>
                  <a:srgbClr val="FFFF99"/>
                </a:solidFill>
                <a:latin typeface="Arial" panose="020B0604020202020204" pitchFamily="34" charset="0"/>
                <a:cs typeface="Arial" panose="020B0604020202020204" pitchFamily="34" charset="0"/>
              </a:rPr>
            </a:br>
            <a:endParaRPr lang="en-US" altLang="en-US" dirty="0" smtClean="0">
              <a:solidFill>
                <a:srgbClr val="FFFF99"/>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40746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2" descr="Aboriginal spiritual art: Jesus on the cro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4572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483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2" descr="cro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0"/>
            <a:ext cx="5746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3544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2" descr="Dot painting showing three white angels atop a manger with Jesus, Maria and Joseph and the three king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0"/>
            <a:ext cx="7580313"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685800" y="6003925"/>
            <a:ext cx="8001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b="1" dirty="0">
                <a:latin typeface="+mn-lt"/>
              </a:rPr>
              <a:t>'Jesus Nativity Scene' by Mary Leahy </a:t>
            </a:r>
            <a:r>
              <a:rPr lang="en-AU" altLang="en-US" sz="2000" b="1" dirty="0" err="1" smtClean="0">
                <a:latin typeface="+mn-lt"/>
              </a:rPr>
              <a:t>Pumbum</a:t>
            </a:r>
            <a:r>
              <a:rPr lang="en-AU" altLang="en-US" sz="2000" b="1" dirty="0" smtClean="0">
                <a:latin typeface="+mn-lt"/>
              </a:rPr>
              <a:t> </a:t>
            </a:r>
          </a:p>
          <a:p>
            <a:pPr>
              <a:spcBef>
                <a:spcPct val="0"/>
              </a:spcBef>
              <a:buFontTx/>
              <a:buNone/>
            </a:pPr>
            <a:r>
              <a:rPr lang="en-AU" altLang="en-US" sz="2000" i="1" dirty="0" smtClean="0">
                <a:latin typeface="+mn-lt"/>
              </a:rPr>
              <a:t>Image</a:t>
            </a:r>
            <a:r>
              <a:rPr lang="en-AU" altLang="en-US" sz="2000" i="1" dirty="0">
                <a:latin typeface="+mn-lt"/>
              </a:rPr>
              <a:t>: cooinda-gallery.com.au</a:t>
            </a:r>
            <a:endParaRPr lang="en-AU" altLang="en-US" sz="2000" dirty="0">
              <a:latin typeface="+mn-lt"/>
            </a:endParaRPr>
          </a:p>
          <a:p>
            <a:pPr>
              <a:spcBef>
                <a:spcPct val="0"/>
              </a:spcBef>
              <a:buFontTx/>
              <a:buNone/>
            </a:pPr>
            <a:r>
              <a:rPr lang="en-AU" altLang="en-US" sz="1800" dirty="0"/>
              <a:t> </a:t>
            </a:r>
          </a:p>
        </p:txBody>
      </p:sp>
    </p:spTree>
    <p:extLst>
      <p:ext uri="{BB962C8B-B14F-4D97-AF65-F5344CB8AC3E}">
        <p14:creationId xmlns:p14="http://schemas.microsoft.com/office/powerpoint/2010/main" val="4114978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14650" y="0"/>
            <a:ext cx="331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6629400" y="4953000"/>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dirty="0">
                <a:latin typeface="+mn-lt"/>
              </a:rPr>
              <a:t>Ingrid O’Loughlin</a:t>
            </a:r>
          </a:p>
        </p:txBody>
      </p:sp>
    </p:spTree>
    <p:extLst>
      <p:ext uri="{BB962C8B-B14F-4D97-AF65-F5344CB8AC3E}">
        <p14:creationId xmlns:p14="http://schemas.microsoft.com/office/powerpoint/2010/main" val="4059783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pic>
        <p:nvPicPr>
          <p:cNvPr id="5" name="Picture 4" descr="3cross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762000"/>
            <a:ext cx="3502025"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1588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 name="Rectangle 1"/>
          <p:cNvSpPr>
            <a:spLocks noChangeArrowheads="1"/>
          </p:cNvSpPr>
          <p:nvPr/>
        </p:nvSpPr>
        <p:spPr bwMode="auto">
          <a:xfrm>
            <a:off x="457200" y="1676400"/>
            <a:ext cx="80645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dirty="0">
                <a:latin typeface="+mn-lt"/>
              </a:rPr>
              <a:t>Aboriginal Christian Painting of the Trinity and the People of God:</a:t>
            </a:r>
          </a:p>
          <a:p>
            <a:pPr>
              <a:spcBef>
                <a:spcPct val="0"/>
              </a:spcBef>
              <a:buFontTx/>
              <a:buNone/>
            </a:pPr>
            <a:r>
              <a:rPr lang="en-AU" altLang="en-US" sz="2000" dirty="0">
                <a:latin typeface="+mn-lt"/>
              </a:rPr>
              <a:t>"</a:t>
            </a:r>
            <a:r>
              <a:rPr lang="en-AU" altLang="en-US" sz="2000" dirty="0" err="1">
                <a:latin typeface="+mn-lt"/>
              </a:rPr>
              <a:t>Wapirra</a:t>
            </a:r>
            <a:r>
              <a:rPr lang="en-AU" altLang="en-US" sz="2000" dirty="0">
                <a:latin typeface="+mn-lt"/>
              </a:rPr>
              <a:t> Trinity" by </a:t>
            </a:r>
            <a:r>
              <a:rPr lang="en-AU" altLang="en-US" sz="2000" dirty="0" err="1">
                <a:latin typeface="+mn-lt"/>
              </a:rPr>
              <a:t>Clarise</a:t>
            </a:r>
            <a:r>
              <a:rPr lang="en-AU" altLang="en-US" sz="2000" dirty="0">
                <a:latin typeface="+mn-lt"/>
              </a:rPr>
              <a:t> </a:t>
            </a:r>
            <a:r>
              <a:rPr lang="en-AU" altLang="en-US" sz="2000" dirty="0" err="1">
                <a:latin typeface="+mn-lt"/>
              </a:rPr>
              <a:t>Nampijinpa</a:t>
            </a:r>
            <a:endParaRPr lang="en-AU" altLang="en-US" sz="2000" dirty="0">
              <a:latin typeface="+mn-lt"/>
            </a:endParaRPr>
          </a:p>
          <a:p>
            <a:pPr>
              <a:spcBef>
                <a:spcPct val="0"/>
              </a:spcBef>
              <a:buFontTx/>
              <a:buNone/>
            </a:pPr>
            <a:endParaRPr lang="en-AU" altLang="en-US" sz="2000" dirty="0">
              <a:latin typeface="+mn-lt"/>
            </a:endParaRPr>
          </a:p>
          <a:p>
            <a:pPr>
              <a:spcBef>
                <a:spcPct val="0"/>
              </a:spcBef>
              <a:buFontTx/>
              <a:buNone/>
            </a:pPr>
            <a:r>
              <a:rPr lang="en-AU" altLang="en-US" sz="2000" dirty="0">
                <a:latin typeface="+mn-lt"/>
              </a:rPr>
              <a:t>Poulsonhttp://mattstone.blogs.com/christian/2014/03/aboriginal-christian-painting-of-the-trinity-and-the-people-of-god.html</a:t>
            </a:r>
          </a:p>
          <a:p>
            <a:pPr>
              <a:spcBef>
                <a:spcPct val="0"/>
              </a:spcBef>
              <a:buFontTx/>
              <a:buNone/>
            </a:pPr>
            <a:endParaRPr lang="en-AU" altLang="en-US" sz="2000" dirty="0">
              <a:latin typeface="+mn-lt"/>
            </a:endParaRPr>
          </a:p>
          <a:p>
            <a:pPr>
              <a:spcBef>
                <a:spcPct val="0"/>
              </a:spcBef>
              <a:buFontTx/>
              <a:buNone/>
            </a:pPr>
            <a:r>
              <a:rPr lang="en-AU" altLang="en-US" sz="2000" dirty="0">
                <a:latin typeface="+mn-lt"/>
                <a:hlinkClick r:id="rId3"/>
              </a:rPr>
              <a:t>http://mattstone.blogs.com/photos/aboriginal_christian_art/index.html</a:t>
            </a:r>
            <a:endParaRPr lang="en-AU" altLang="en-US" sz="2000" dirty="0">
              <a:latin typeface="+mn-lt"/>
            </a:endParaRPr>
          </a:p>
          <a:p>
            <a:pPr>
              <a:spcBef>
                <a:spcPct val="0"/>
              </a:spcBef>
              <a:buFontTx/>
              <a:buNone/>
            </a:pPr>
            <a:endParaRPr lang="en-AU" altLang="en-US" sz="2000" dirty="0">
              <a:latin typeface="+mn-lt"/>
            </a:endParaRPr>
          </a:p>
          <a:p>
            <a:pPr>
              <a:spcBef>
                <a:spcPct val="0"/>
              </a:spcBef>
              <a:buFontTx/>
              <a:buNone/>
            </a:pPr>
            <a:r>
              <a:rPr lang="en-AU" altLang="en-US" sz="2000" dirty="0">
                <a:latin typeface="+mn-lt"/>
              </a:rPr>
              <a:t>Celebrating faith through Indigenous art:  </a:t>
            </a:r>
            <a:r>
              <a:rPr lang="en-AU" altLang="en-US" sz="2000" dirty="0">
                <a:latin typeface="+mn-lt"/>
                <a:hlinkClick r:id="rId4"/>
              </a:rPr>
              <a:t>http://www.biblesociety.org.au/news/celebrating-faith-through-indigenous-art</a:t>
            </a:r>
            <a:endParaRPr lang="en-AU" altLang="en-US" sz="2000" dirty="0">
              <a:latin typeface="+mn-lt"/>
            </a:endParaRPr>
          </a:p>
          <a:p>
            <a:pPr>
              <a:spcBef>
                <a:spcPct val="0"/>
              </a:spcBef>
              <a:buFontTx/>
              <a:buNone/>
            </a:pPr>
            <a:endParaRPr lang="en-AU" altLang="en-US" sz="2000" dirty="0">
              <a:latin typeface="+mn-lt"/>
            </a:endParaRPr>
          </a:p>
          <a:p>
            <a:pPr>
              <a:spcBef>
                <a:spcPct val="0"/>
              </a:spcBef>
              <a:buFontTx/>
              <a:buNone/>
            </a:pPr>
            <a:r>
              <a:rPr lang="en-AU" altLang="en-US" sz="2000" dirty="0">
                <a:latin typeface="+mn-lt"/>
                <a:hlinkClick r:id="rId5"/>
              </a:rPr>
              <a:t>http://www.bing.com/images/search?q=Aboriginal+Christian+art&amp;qpvt=Aboriginal+Christian+art&amp;qpvt=Aboriginal+Christian+art&amp;FORM=IGRE</a:t>
            </a:r>
            <a:endParaRPr lang="en-AU" altLang="en-US" sz="2000" dirty="0">
              <a:latin typeface="+mn-lt"/>
            </a:endParaRPr>
          </a:p>
          <a:p>
            <a:pPr>
              <a:spcBef>
                <a:spcPct val="0"/>
              </a:spcBef>
              <a:buFontTx/>
              <a:buNone/>
            </a:pPr>
            <a:endParaRPr lang="en-AU" altLang="en-US" sz="2000" dirty="0">
              <a:latin typeface="+mn-lt"/>
            </a:endParaRPr>
          </a:p>
        </p:txBody>
      </p:sp>
      <p:sp>
        <p:nvSpPr>
          <p:cNvPr id="6" name="TextBox 2"/>
          <p:cNvSpPr txBox="1">
            <a:spLocks noChangeArrowheads="1"/>
          </p:cNvSpPr>
          <p:nvPr/>
        </p:nvSpPr>
        <p:spPr bwMode="auto">
          <a:xfrm>
            <a:off x="299999" y="637431"/>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dirty="0">
                <a:solidFill>
                  <a:srgbClr val="FFFF99"/>
                </a:solidFill>
                <a:effectLst>
                  <a:outerShdw blurRad="38100" dist="38100" dir="2700000" algn="tl">
                    <a:srgbClr val="000000">
                      <a:alpha val="43137"/>
                    </a:srgbClr>
                  </a:outerShdw>
                </a:effectLst>
                <a:latin typeface="+mn-lt"/>
              </a:rPr>
              <a:t>Additional sites to find Aboriginal Christian Artwork</a:t>
            </a:r>
          </a:p>
        </p:txBody>
      </p:sp>
    </p:spTree>
    <p:extLst>
      <p:ext uri="{BB962C8B-B14F-4D97-AF65-F5344CB8AC3E}">
        <p14:creationId xmlns:p14="http://schemas.microsoft.com/office/powerpoint/2010/main" val="27472838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6" name="Rectangle 1"/>
          <p:cNvSpPr>
            <a:spLocks noGrp="1" noChangeArrowheads="1"/>
          </p:cNvSpPr>
          <p:nvPr>
            <p:ph type="subTitle" idx="1"/>
          </p:nvPr>
        </p:nvSpPr>
        <p:spPr bwMode="auto">
          <a:xfrm>
            <a:off x="1187624" y="2552699"/>
            <a:ext cx="640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b="1" dirty="0">
                <a:solidFill>
                  <a:srgbClr val="000000"/>
                </a:solidFill>
                <a:latin typeface="+mn-lt"/>
              </a:rPr>
              <a:t>Redfern prayer</a:t>
            </a:r>
          </a:p>
          <a:p>
            <a:pPr>
              <a:spcBef>
                <a:spcPct val="0"/>
              </a:spcBef>
              <a:buFontTx/>
              <a:buNone/>
            </a:pPr>
            <a:endParaRPr lang="en-AU" altLang="en-US" sz="2000" b="1" dirty="0">
              <a:solidFill>
                <a:srgbClr val="000000"/>
              </a:solidFill>
              <a:latin typeface="+mn-lt"/>
            </a:endParaRPr>
          </a:p>
          <a:p>
            <a:pPr>
              <a:spcBef>
                <a:spcPct val="0"/>
              </a:spcBef>
              <a:buFontTx/>
              <a:buNone/>
            </a:pPr>
            <a:r>
              <a:rPr lang="en-AU" altLang="en-US" sz="2000" dirty="0">
                <a:latin typeface="+mn-lt"/>
              </a:rPr>
              <a:t>Pastor Ray </a:t>
            </a:r>
            <a:r>
              <a:rPr lang="en-AU" altLang="en-US" sz="2000" dirty="0" err="1">
                <a:latin typeface="+mn-lt"/>
              </a:rPr>
              <a:t>Minniecon</a:t>
            </a:r>
            <a:r>
              <a:rPr lang="en-AU" altLang="en-US" sz="2000" dirty="0">
                <a:latin typeface="+mn-lt"/>
              </a:rPr>
              <a:t> wrote a prayer in 2009 which became known as the ‘Redfern Prayer’.</a:t>
            </a:r>
          </a:p>
        </p:txBody>
      </p:sp>
    </p:spTree>
    <p:extLst>
      <p:ext uri="{BB962C8B-B14F-4D97-AF65-F5344CB8AC3E}">
        <p14:creationId xmlns:p14="http://schemas.microsoft.com/office/powerpoint/2010/main" val="30374944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7049" y="6041467"/>
            <a:ext cx="1728192" cy="531751"/>
          </a:xfrm>
          <a:prstGeom prst="rect">
            <a:avLst/>
          </a:prstGeom>
        </p:spPr>
      </p:pic>
      <p:sp>
        <p:nvSpPr>
          <p:cNvPr id="9" name="Subtitle 8"/>
          <p:cNvSpPr>
            <a:spLocks noGrp="1"/>
          </p:cNvSpPr>
          <p:nvPr>
            <p:ph type="subTitle" idx="1"/>
          </p:nvPr>
        </p:nvSpPr>
        <p:spPr/>
        <p:txBody>
          <a:bodyPr/>
          <a:lstStyle/>
          <a:p>
            <a:endParaRPr lang="en-AU" dirty="0"/>
          </a:p>
        </p:txBody>
      </p:sp>
      <p:sp>
        <p:nvSpPr>
          <p:cNvPr id="5" name="TextBox 1"/>
          <p:cNvSpPr txBox="1">
            <a:spLocks noChangeArrowheads="1"/>
          </p:cNvSpPr>
          <p:nvPr/>
        </p:nvSpPr>
        <p:spPr bwMode="auto">
          <a:xfrm>
            <a:off x="838200" y="457200"/>
            <a:ext cx="7696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u="sng" dirty="0">
                <a:solidFill>
                  <a:srgbClr val="FFFF99"/>
                </a:solidFill>
                <a:effectLst>
                  <a:outerShdw blurRad="38100" dist="38100" dir="2700000" algn="tl">
                    <a:srgbClr val="000000">
                      <a:alpha val="43137"/>
                    </a:srgbClr>
                  </a:outerShdw>
                </a:effectLst>
                <a:latin typeface="+mn-lt"/>
              </a:rPr>
              <a:t>Christian Studies Program</a:t>
            </a:r>
            <a:endParaRPr lang="en-AU" altLang="en-US" dirty="0">
              <a:solidFill>
                <a:srgbClr val="FFFF99"/>
              </a:solidFill>
              <a:effectLst>
                <a:outerShdw blurRad="38100" dist="38100" dir="2700000" algn="tl">
                  <a:srgbClr val="000000">
                    <a:alpha val="43137"/>
                  </a:srgbClr>
                </a:outerShdw>
              </a:effectLst>
              <a:latin typeface="+mn-lt"/>
            </a:endParaRPr>
          </a:p>
          <a:p>
            <a:pPr>
              <a:spcBef>
                <a:spcPct val="0"/>
              </a:spcBef>
              <a:buFontTx/>
              <a:buNone/>
            </a:pPr>
            <a:r>
              <a:rPr lang="en-US" altLang="en-US" b="1" dirty="0">
                <a:solidFill>
                  <a:srgbClr val="FFFF99"/>
                </a:solidFill>
                <a:effectLst>
                  <a:outerShdw blurRad="38100" dist="38100" dir="2700000" algn="tl">
                    <a:srgbClr val="000000">
                      <a:alpha val="43137"/>
                    </a:srgbClr>
                  </a:outerShdw>
                </a:effectLst>
                <a:latin typeface="+mn-lt"/>
              </a:rPr>
              <a:t>What do you need to do?</a:t>
            </a:r>
            <a:endParaRPr lang="en-AU" altLang="en-US" dirty="0">
              <a:solidFill>
                <a:srgbClr val="FFFF99"/>
              </a:solidFill>
              <a:effectLst>
                <a:outerShdw blurRad="38100" dist="38100" dir="2700000" algn="tl">
                  <a:srgbClr val="000000">
                    <a:alpha val="43137"/>
                  </a:srgbClr>
                </a:outerShdw>
              </a:effectLst>
              <a:latin typeface="+mn-lt"/>
            </a:endParaRPr>
          </a:p>
        </p:txBody>
      </p:sp>
      <p:sp>
        <p:nvSpPr>
          <p:cNvPr id="6" name="TextBox 2"/>
          <p:cNvSpPr txBox="1">
            <a:spLocks noChangeArrowheads="1"/>
          </p:cNvSpPr>
          <p:nvPr/>
        </p:nvSpPr>
        <p:spPr bwMode="auto">
          <a:xfrm>
            <a:off x="835025" y="1781175"/>
            <a:ext cx="7391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2000" dirty="0">
                <a:latin typeface="+mn-lt"/>
              </a:rPr>
              <a:t>Gain an understanding of Indigenous culture</a:t>
            </a:r>
            <a:endParaRPr lang="en-AU" altLang="en-US" sz="2000" dirty="0">
              <a:latin typeface="+mn-lt"/>
            </a:endParaRPr>
          </a:p>
          <a:p>
            <a:pPr>
              <a:spcBef>
                <a:spcPct val="0"/>
              </a:spcBef>
            </a:pPr>
            <a:r>
              <a:rPr lang="en-US" altLang="en-US" sz="2000" dirty="0">
                <a:latin typeface="+mn-lt"/>
              </a:rPr>
              <a:t>Reading</a:t>
            </a:r>
            <a:endParaRPr lang="en-AU" altLang="en-US" sz="2000" dirty="0">
              <a:latin typeface="+mn-lt"/>
            </a:endParaRPr>
          </a:p>
          <a:p>
            <a:pPr>
              <a:spcBef>
                <a:spcPct val="0"/>
              </a:spcBef>
            </a:pPr>
            <a:r>
              <a:rPr lang="en-US" altLang="en-US" sz="2000" dirty="0">
                <a:latin typeface="+mn-lt"/>
              </a:rPr>
              <a:t>Professional Development</a:t>
            </a:r>
            <a:endParaRPr lang="en-AU" altLang="en-US" sz="2000" dirty="0">
              <a:latin typeface="+mn-lt"/>
            </a:endParaRPr>
          </a:p>
          <a:p>
            <a:pPr>
              <a:spcBef>
                <a:spcPct val="0"/>
              </a:spcBef>
            </a:pPr>
            <a:r>
              <a:rPr lang="en-US" altLang="en-US" sz="2000" dirty="0">
                <a:latin typeface="+mn-lt"/>
              </a:rPr>
              <a:t>Visit museums</a:t>
            </a:r>
            <a:endParaRPr lang="en-AU" altLang="en-US" sz="2000" dirty="0">
              <a:latin typeface="+mn-lt"/>
            </a:endParaRPr>
          </a:p>
          <a:p>
            <a:pPr>
              <a:spcBef>
                <a:spcPct val="0"/>
              </a:spcBef>
            </a:pPr>
            <a:r>
              <a:rPr lang="en-US" altLang="en-US" sz="2000" dirty="0">
                <a:latin typeface="+mn-lt"/>
              </a:rPr>
              <a:t>Art Galleries</a:t>
            </a:r>
            <a:endParaRPr lang="en-AU" altLang="en-US" sz="2000" dirty="0">
              <a:latin typeface="+mn-lt"/>
            </a:endParaRPr>
          </a:p>
          <a:p>
            <a:pPr>
              <a:spcBef>
                <a:spcPct val="0"/>
              </a:spcBef>
            </a:pPr>
            <a:r>
              <a:rPr lang="en-US" altLang="en-US" sz="2000" dirty="0">
                <a:latin typeface="+mn-lt"/>
              </a:rPr>
              <a:t>Music</a:t>
            </a:r>
            <a:endParaRPr lang="en-AU" altLang="en-US" sz="2000" dirty="0">
              <a:latin typeface="+mn-lt"/>
            </a:endParaRPr>
          </a:p>
          <a:p>
            <a:pPr>
              <a:spcBef>
                <a:spcPct val="0"/>
              </a:spcBef>
            </a:pPr>
            <a:r>
              <a:rPr lang="en-US" altLang="en-US" sz="2000" dirty="0">
                <a:latin typeface="+mn-lt"/>
              </a:rPr>
              <a:t>Poetry</a:t>
            </a:r>
            <a:endParaRPr lang="en-AU" altLang="en-US" sz="2000" dirty="0">
              <a:latin typeface="+mn-lt"/>
            </a:endParaRPr>
          </a:p>
          <a:p>
            <a:pPr>
              <a:spcBef>
                <a:spcPct val="0"/>
              </a:spcBef>
            </a:pPr>
            <a:r>
              <a:rPr lang="en-US" altLang="en-US" sz="2000" dirty="0">
                <a:latin typeface="+mn-lt"/>
              </a:rPr>
              <a:t>Drama</a:t>
            </a:r>
            <a:endParaRPr lang="en-AU" altLang="en-US" sz="2000" dirty="0">
              <a:latin typeface="+mn-lt"/>
            </a:endParaRPr>
          </a:p>
          <a:p>
            <a:pPr>
              <a:spcBef>
                <a:spcPct val="0"/>
              </a:spcBef>
            </a:pPr>
            <a:r>
              <a:rPr lang="en-US" altLang="en-US" sz="2000" dirty="0">
                <a:latin typeface="+mn-lt"/>
              </a:rPr>
              <a:t>Read the Bible and </a:t>
            </a:r>
            <a:r>
              <a:rPr lang="en-US" altLang="en-US" sz="2000" dirty="0" err="1">
                <a:latin typeface="+mn-lt"/>
              </a:rPr>
              <a:t>analyse</a:t>
            </a:r>
            <a:r>
              <a:rPr lang="en-US" altLang="en-US" sz="2000" dirty="0">
                <a:latin typeface="+mn-lt"/>
              </a:rPr>
              <a:t> with all people in mind.</a:t>
            </a:r>
            <a:endParaRPr lang="en-AU" altLang="en-US" sz="2000" dirty="0">
              <a:latin typeface="+mn-lt"/>
            </a:endParaRPr>
          </a:p>
          <a:p>
            <a:pPr>
              <a:spcBef>
                <a:spcPct val="0"/>
              </a:spcBef>
            </a:pPr>
            <a:r>
              <a:rPr lang="en-US" altLang="en-US" sz="2000" dirty="0">
                <a:latin typeface="+mn-lt"/>
              </a:rPr>
              <a:t>Include Indigenous perspectives in the lessons</a:t>
            </a:r>
            <a:endParaRPr lang="en-AU" altLang="en-US" sz="2000" dirty="0">
              <a:latin typeface="+mn-lt"/>
            </a:endParaRPr>
          </a:p>
        </p:txBody>
      </p:sp>
    </p:spTree>
    <p:extLst>
      <p:ext uri="{BB962C8B-B14F-4D97-AF65-F5344CB8AC3E}">
        <p14:creationId xmlns:p14="http://schemas.microsoft.com/office/powerpoint/2010/main" val="3147935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7049" y="6041467"/>
            <a:ext cx="1728192" cy="531751"/>
          </a:xfrm>
          <a:prstGeom prst="rect">
            <a:avLst/>
          </a:prstGeom>
        </p:spPr>
      </p:pic>
      <p:sp>
        <p:nvSpPr>
          <p:cNvPr id="9" name="Subtitle 8"/>
          <p:cNvSpPr>
            <a:spLocks noGrp="1"/>
          </p:cNvSpPr>
          <p:nvPr>
            <p:ph type="subTitle" idx="1"/>
          </p:nvPr>
        </p:nvSpPr>
        <p:spPr/>
        <p:txBody>
          <a:bodyPr/>
          <a:lstStyle/>
          <a:p>
            <a:endParaRPr lang="en-AU" dirty="0"/>
          </a:p>
        </p:txBody>
      </p:sp>
      <p:sp>
        <p:nvSpPr>
          <p:cNvPr id="5" name="Rectangle 1"/>
          <p:cNvSpPr>
            <a:spLocks noChangeArrowheads="1"/>
          </p:cNvSpPr>
          <p:nvPr/>
        </p:nvSpPr>
        <p:spPr bwMode="auto">
          <a:xfrm>
            <a:off x="2957033" y="471200"/>
            <a:ext cx="30013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dirty="0">
                <a:solidFill>
                  <a:srgbClr val="FFFF99"/>
                </a:solidFill>
                <a:effectLst>
                  <a:outerShdw blurRad="38100" dist="38100" dir="2700000" algn="tl">
                    <a:srgbClr val="000000">
                      <a:alpha val="43137"/>
                    </a:srgbClr>
                  </a:outerShdw>
                </a:effectLst>
                <a:latin typeface="+mn-lt"/>
              </a:rPr>
              <a:t>Ideas for lessons</a:t>
            </a:r>
            <a:endParaRPr lang="en-AU" altLang="en-US" dirty="0">
              <a:solidFill>
                <a:srgbClr val="FFFF99"/>
              </a:solidFill>
              <a:effectLst>
                <a:outerShdw blurRad="38100" dist="38100" dir="2700000" algn="tl">
                  <a:srgbClr val="000000">
                    <a:alpha val="43137"/>
                  </a:srgbClr>
                </a:outerShdw>
              </a:effectLst>
              <a:latin typeface="+mn-lt"/>
            </a:endParaRPr>
          </a:p>
        </p:txBody>
      </p:sp>
      <p:sp>
        <p:nvSpPr>
          <p:cNvPr id="6" name="Rectangle 5"/>
          <p:cNvSpPr/>
          <p:nvPr/>
        </p:nvSpPr>
        <p:spPr>
          <a:xfrm>
            <a:off x="609600" y="1295400"/>
            <a:ext cx="7696200" cy="4549964"/>
          </a:xfrm>
          <a:prstGeom prst="rect">
            <a:avLst/>
          </a:prstGeom>
        </p:spPr>
        <p:txBody>
          <a:bodyPr>
            <a:spAutoFit/>
          </a:bodyPr>
          <a:lstStyle/>
          <a:p>
            <a:pPr>
              <a:spcBef>
                <a:spcPct val="30000"/>
              </a:spcBef>
              <a:defRPr/>
            </a:pPr>
            <a:r>
              <a:rPr lang="en-AU" sz="2000" dirty="0">
                <a:latin typeface="Calibri" panose="020F0502020204030204" pitchFamily="34" charset="0"/>
                <a:ea typeface="Calibri" panose="020F0502020204030204" pitchFamily="34" charset="0"/>
                <a:cs typeface="Times New Roman" panose="02020603050405020304" pitchFamily="18" charset="0"/>
              </a:rPr>
              <a:t>If you have Aboriginal students in your class advise the parents of the topic and some of the information being taught, shown.</a:t>
            </a:r>
          </a:p>
          <a:p>
            <a:pPr>
              <a:spcBef>
                <a:spcPct val="30000"/>
              </a:spcBef>
              <a:defRPr/>
            </a:pP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defRPr/>
            </a:pPr>
            <a:r>
              <a:rPr lang="en-AU" sz="2000" dirty="0">
                <a:latin typeface="Calibri" panose="020F0502020204030204" pitchFamily="34" charset="0"/>
                <a:ea typeface="Calibri" panose="020F0502020204030204" pitchFamily="34" charset="0"/>
                <a:cs typeface="Times New Roman" panose="02020603050405020304" pitchFamily="18" charset="0"/>
              </a:rPr>
              <a:t>Show selections from the </a:t>
            </a:r>
            <a:r>
              <a:rPr lang="en-AU" sz="2000" dirty="0" err="1">
                <a:latin typeface="Calibri" panose="020F0502020204030204" pitchFamily="34" charset="0"/>
                <a:ea typeface="Calibri" panose="020F0502020204030204" pitchFamily="34" charset="0"/>
                <a:cs typeface="Times New Roman" panose="02020603050405020304" pitchFamily="18" charset="0"/>
              </a:rPr>
              <a:t>powerpoint</a:t>
            </a:r>
            <a:r>
              <a:rPr lang="en-AU" sz="2000" dirty="0">
                <a:latin typeface="Calibri" panose="020F0502020204030204" pitchFamily="34" charset="0"/>
                <a:ea typeface="Calibri" panose="020F0502020204030204" pitchFamily="34" charset="0"/>
                <a:cs typeface="Times New Roman" panose="02020603050405020304" pitchFamily="18" charset="0"/>
              </a:rPr>
              <a:t> on Spirituality, stop for discussion</a:t>
            </a:r>
          </a:p>
          <a:p>
            <a:pPr>
              <a:lnSpc>
                <a:spcPct val="115000"/>
              </a:lnSpc>
              <a:spcAft>
                <a:spcPts val="1000"/>
              </a:spcAft>
              <a:defRPr/>
            </a:pPr>
            <a:r>
              <a:rPr lang="en-AU" sz="2000" dirty="0">
                <a:latin typeface="Calibri" panose="020F0502020204030204" pitchFamily="34" charset="0"/>
                <a:ea typeface="Calibri" panose="020F0502020204030204" pitchFamily="34" charset="0"/>
                <a:cs typeface="Times New Roman" panose="02020603050405020304" pitchFamily="18" charset="0"/>
              </a:rPr>
              <a:t>Follow up task, Choose 3 songs, one being Indigenous that reflect Spirituality </a:t>
            </a:r>
            <a:r>
              <a:rPr lang="en-AU" sz="2000" dirty="0" err="1">
                <a:latin typeface="Calibri" panose="020F0502020204030204" pitchFamily="34" charset="0"/>
                <a:ea typeface="Calibri" panose="020F0502020204030204" pitchFamily="34" charset="0"/>
                <a:cs typeface="Times New Roman" panose="02020603050405020304" pitchFamily="18" charset="0"/>
              </a:rPr>
              <a:t>eg</a:t>
            </a:r>
            <a:r>
              <a:rPr lang="en-AU" sz="2000" dirty="0">
                <a:latin typeface="Calibri" panose="020F0502020204030204" pitchFamily="34" charset="0"/>
                <a:ea typeface="Calibri" panose="020F0502020204030204" pitchFamily="34" charset="0"/>
                <a:cs typeface="Times New Roman" panose="02020603050405020304" pitchFamily="18" charset="0"/>
              </a:rPr>
              <a:t> </a:t>
            </a:r>
            <a:r>
              <a:rPr lang="en-AU" sz="2000" dirty="0" err="1">
                <a:latin typeface="Calibri" panose="020F0502020204030204" pitchFamily="34" charset="0"/>
                <a:ea typeface="Calibri" panose="020F0502020204030204" pitchFamily="34" charset="0"/>
                <a:cs typeface="Times New Roman" panose="02020603050405020304" pitchFamily="18" charset="0"/>
              </a:rPr>
              <a:t>Yothu</a:t>
            </a:r>
            <a:r>
              <a:rPr lang="en-AU" sz="2000" dirty="0">
                <a:latin typeface="Calibri" panose="020F0502020204030204" pitchFamily="34" charset="0"/>
                <a:ea typeface="Calibri" panose="020F0502020204030204" pitchFamily="34" charset="0"/>
                <a:cs typeface="Times New Roman" panose="02020603050405020304" pitchFamily="18" charset="0"/>
              </a:rPr>
              <a:t> </a:t>
            </a:r>
            <a:r>
              <a:rPr lang="en-AU" sz="2000" dirty="0" err="1">
                <a:latin typeface="Calibri" panose="020F0502020204030204" pitchFamily="34" charset="0"/>
                <a:ea typeface="Calibri" panose="020F0502020204030204" pitchFamily="34" charset="0"/>
                <a:cs typeface="Times New Roman" panose="02020603050405020304" pitchFamily="18" charset="0"/>
              </a:rPr>
              <a:t>Yindi</a:t>
            </a:r>
            <a:r>
              <a:rPr lang="en-AU" sz="2000" dirty="0">
                <a:latin typeface="Calibri" panose="020F0502020204030204" pitchFamily="34" charset="0"/>
                <a:ea typeface="Calibri" panose="020F0502020204030204" pitchFamily="34" charset="0"/>
                <a:cs typeface="Times New Roman" panose="02020603050405020304" pitchFamily="18" charset="0"/>
              </a:rPr>
              <a:t>, Bob Randall, Geoffrey </a:t>
            </a:r>
            <a:r>
              <a:rPr lang="en-AU" sz="2000" dirty="0" err="1">
                <a:latin typeface="Calibri" panose="020F0502020204030204" pitchFamily="34" charset="0"/>
                <a:ea typeface="Calibri" panose="020F0502020204030204" pitchFamily="34" charset="0"/>
                <a:cs typeface="Times New Roman" panose="02020603050405020304" pitchFamily="18" charset="0"/>
              </a:rPr>
              <a:t>Gurrumul</a:t>
            </a:r>
            <a:r>
              <a:rPr lang="en-AU" sz="2000" dirty="0">
                <a:latin typeface="Calibri" panose="020F0502020204030204" pitchFamily="34" charset="0"/>
                <a:ea typeface="Calibri" panose="020F0502020204030204" pitchFamily="34" charset="0"/>
                <a:cs typeface="Times New Roman" panose="02020603050405020304" pitchFamily="18" charset="0"/>
              </a:rPr>
              <a:t> </a:t>
            </a:r>
            <a:r>
              <a:rPr lang="en-AU" sz="2000" dirty="0" err="1">
                <a:latin typeface="Calibri" panose="020F0502020204030204" pitchFamily="34" charset="0"/>
                <a:ea typeface="Calibri" panose="020F0502020204030204" pitchFamily="34" charset="0"/>
                <a:cs typeface="Times New Roman" panose="02020603050405020304" pitchFamily="18" charset="0"/>
              </a:rPr>
              <a:t>Yunupingu</a:t>
            </a:r>
            <a:r>
              <a:rPr lang="en-AU" sz="2000" dirty="0">
                <a:latin typeface="Calibri" panose="020F0502020204030204" pitchFamily="34" charset="0"/>
                <a:ea typeface="Calibri" panose="020F0502020204030204" pitchFamily="34" charset="0"/>
                <a:cs typeface="Times New Roman" panose="02020603050405020304" pitchFamily="18" charset="0"/>
              </a:rPr>
              <a:t>, Archie Roach, Look for the elements of Indigenous spirituality in the songs, </a:t>
            </a:r>
          </a:p>
          <a:p>
            <a:pPr marL="342900" indent="-342900">
              <a:lnSpc>
                <a:spcPct val="115000"/>
              </a:lnSpc>
              <a:spcAft>
                <a:spcPts val="0"/>
              </a:spcAft>
              <a:buFont typeface="Symbol" panose="05050102010706020507" pitchFamily="18" charset="2"/>
              <a:buChar char=""/>
              <a:defRPr/>
            </a:pPr>
            <a:r>
              <a:rPr lang="en-AU" sz="2000" dirty="0">
                <a:latin typeface="Calibri" panose="020F0502020204030204" pitchFamily="34" charset="0"/>
                <a:ea typeface="Calibri" panose="020F0502020204030204" pitchFamily="34" charset="0"/>
                <a:cs typeface="Times New Roman" panose="02020603050405020304" pitchFamily="18" charset="0"/>
              </a:rPr>
              <a:t>philosophy, religion, law, lore</a:t>
            </a:r>
          </a:p>
          <a:p>
            <a:pPr marL="342900" indent="-342900">
              <a:lnSpc>
                <a:spcPct val="115000"/>
              </a:lnSpc>
              <a:spcAft>
                <a:spcPts val="0"/>
              </a:spcAft>
              <a:buFont typeface="Symbol" panose="05050102010706020507" pitchFamily="18" charset="2"/>
              <a:buChar char=""/>
              <a:defRPr/>
            </a:pPr>
            <a:r>
              <a:rPr lang="en-AU" sz="2000" dirty="0">
                <a:latin typeface="Calibri" panose="020F0502020204030204" pitchFamily="34" charset="0"/>
                <a:ea typeface="Calibri" panose="020F0502020204030204" pitchFamily="34" charset="0"/>
                <a:cs typeface="Times New Roman" panose="02020603050405020304" pitchFamily="18" charset="0"/>
              </a:rPr>
              <a:t>country, place, home</a:t>
            </a:r>
          </a:p>
          <a:p>
            <a:pPr marL="342900" indent="-342900">
              <a:lnSpc>
                <a:spcPct val="115000"/>
              </a:lnSpc>
              <a:spcAft>
                <a:spcPts val="0"/>
              </a:spcAft>
              <a:buFont typeface="Symbol" panose="05050102010706020507" pitchFamily="18" charset="2"/>
              <a:buChar char=""/>
              <a:defRPr/>
            </a:pPr>
            <a:r>
              <a:rPr lang="en-AU" sz="2000" dirty="0">
                <a:latin typeface="Calibri" panose="020F0502020204030204" pitchFamily="34" charset="0"/>
                <a:ea typeface="Calibri" panose="020F0502020204030204" pitchFamily="34" charset="0"/>
                <a:cs typeface="Times New Roman" panose="02020603050405020304" pitchFamily="18" charset="0"/>
              </a:rPr>
              <a:t>family, kinship, systems, relationships</a:t>
            </a:r>
          </a:p>
          <a:p>
            <a:pPr marL="342900" indent="-342900">
              <a:lnSpc>
                <a:spcPct val="115000"/>
              </a:lnSpc>
              <a:spcAft>
                <a:spcPts val="1000"/>
              </a:spcAft>
              <a:buFont typeface="Symbol" panose="05050102010706020507" pitchFamily="18" charset="2"/>
              <a:buChar char=""/>
              <a:defRPr/>
            </a:pPr>
            <a:r>
              <a:rPr lang="en-AU" sz="2000" dirty="0">
                <a:latin typeface="Calibri" panose="020F0502020204030204" pitchFamily="34" charset="0"/>
                <a:ea typeface="Calibri" panose="020F0502020204030204" pitchFamily="34" charset="0"/>
                <a:cs typeface="Times New Roman" panose="02020603050405020304" pitchFamily="18" charset="0"/>
              </a:rPr>
              <a:t>spirit, soul, psyche</a:t>
            </a:r>
          </a:p>
        </p:txBody>
      </p:sp>
    </p:spTree>
    <p:extLst>
      <p:ext uri="{BB962C8B-B14F-4D97-AF65-F5344CB8AC3E}">
        <p14:creationId xmlns:p14="http://schemas.microsoft.com/office/powerpoint/2010/main" val="9843530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7049" y="6041467"/>
            <a:ext cx="1728192" cy="531751"/>
          </a:xfrm>
          <a:prstGeom prst="rect">
            <a:avLst/>
          </a:prstGeom>
        </p:spPr>
      </p:pic>
      <p:sp>
        <p:nvSpPr>
          <p:cNvPr id="6" name="Rectangle 2"/>
          <p:cNvSpPr>
            <a:spLocks noGrp="1" noChangeArrowheads="1"/>
          </p:cNvSpPr>
          <p:nvPr>
            <p:ph type="subTitle"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dirty="0"/>
              <a:t>INDIGENOUS FOCUS RESOURCES TO SUPPORT CHRISTIAN STUDIES </a:t>
            </a:r>
            <a:endParaRPr lang="en-AU" altLang="en-US" dirty="0"/>
          </a:p>
        </p:txBody>
      </p:sp>
    </p:spTree>
    <p:extLst>
      <p:ext uri="{BB962C8B-B14F-4D97-AF65-F5344CB8AC3E}">
        <p14:creationId xmlns:p14="http://schemas.microsoft.com/office/powerpoint/2010/main" val="1050703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pic>
        <p:nvPicPr>
          <p:cNvPr id="18" name="Picture 4" descr="C:\Users\creid.LSA\AppData\Local\Microsoft\Windows\Temporary Internet Files\Content.Outlook\A03VK00D\phot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04556" y="4196784"/>
            <a:ext cx="1499011" cy="236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9044" y="357937"/>
            <a:ext cx="8229600" cy="6334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solidFill>
                  <a:srgbClr val="FFFF99"/>
                </a:solidFill>
                <a:effectLst>
                  <a:outerShdw blurRad="38100" dist="38100" dir="2700000" algn="tl">
                    <a:srgbClr val="000000">
                      <a:alpha val="43137"/>
                    </a:srgbClr>
                  </a:outerShdw>
                </a:effectLst>
              </a:rPr>
              <a:t>What is the Dreaming ? </a:t>
            </a:r>
            <a:endParaRPr lang="en-US" altLang="en-US" sz="3200" dirty="0" smtClean="0">
              <a:solidFill>
                <a:srgbClr val="FFFF99"/>
              </a:solidFill>
              <a:effectLst>
                <a:outerShdw blurRad="38100" dist="38100" dir="2700000" algn="tl">
                  <a:srgbClr val="000000">
                    <a:alpha val="43137"/>
                  </a:srgbClr>
                </a:outerShdw>
              </a:effectLst>
            </a:endParaRPr>
          </a:p>
        </p:txBody>
      </p:sp>
      <p:sp>
        <p:nvSpPr>
          <p:cNvPr id="17" name="Rectangle 3"/>
          <p:cNvSpPr txBox="1">
            <a:spLocks noChangeArrowheads="1"/>
          </p:cNvSpPr>
          <p:nvPr/>
        </p:nvSpPr>
        <p:spPr>
          <a:xfrm>
            <a:off x="564554" y="1349285"/>
            <a:ext cx="8098581" cy="3735899"/>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7663" indent="-347663" algn="l" fontAlgn="base">
              <a:spcAft>
                <a:spcPct val="0"/>
              </a:spcAft>
              <a:buFont typeface="Arial" panose="020B0604020202020204" pitchFamily="34" charset="0"/>
              <a:buChar char="•"/>
              <a:defRPr/>
            </a:pPr>
            <a:r>
              <a:rPr lang="en-AU" altLang="en-US" sz="2200" dirty="0">
                <a:solidFill>
                  <a:schemeClr val="tx1"/>
                </a:solidFill>
              </a:rPr>
              <a:t>The Dreaming is expressed in two facts of </a:t>
            </a:r>
            <a:r>
              <a:rPr lang="en-AU" altLang="en-US" sz="2200" dirty="0" smtClean="0">
                <a:solidFill>
                  <a:schemeClr val="tx1"/>
                </a:solidFill>
              </a:rPr>
              <a:t>existence</a:t>
            </a:r>
            <a:endParaRPr lang="en-AU" altLang="en-US" sz="2200" dirty="0">
              <a:solidFill>
                <a:schemeClr val="tx1"/>
              </a:solidFill>
            </a:endParaRPr>
          </a:p>
          <a:p>
            <a:pPr marL="347663" indent="-347663" algn="l" fontAlgn="base">
              <a:spcAft>
                <a:spcPct val="0"/>
              </a:spcAft>
              <a:defRPr/>
            </a:pPr>
            <a:endParaRPr lang="en-AU" altLang="en-US" sz="2200" dirty="0">
              <a:solidFill>
                <a:schemeClr val="tx1"/>
              </a:solidFill>
            </a:endParaRPr>
          </a:p>
          <a:p>
            <a:pPr marL="631825" lvl="1" indent="-284163" algn="l" fontAlgn="base">
              <a:spcAft>
                <a:spcPct val="0"/>
              </a:spcAft>
              <a:buFont typeface="Agency FB" panose="020B0503020202020204" pitchFamily="34" charset="0"/>
              <a:buChar char="-"/>
              <a:defRPr/>
            </a:pPr>
            <a:r>
              <a:rPr lang="en-AU" altLang="en-US" sz="2200" dirty="0">
                <a:solidFill>
                  <a:schemeClr val="tx1"/>
                </a:solidFill>
              </a:rPr>
              <a:t>It is the land – creek, hills, clay pans, rock holes, soaks, mountains and other natural features</a:t>
            </a:r>
          </a:p>
          <a:p>
            <a:pPr marL="347663" lvl="1" indent="-347663" algn="l" fontAlgn="base">
              <a:spcAft>
                <a:spcPct val="0"/>
              </a:spcAft>
              <a:buFont typeface="Agency FB" panose="020B0503020202020204" pitchFamily="34" charset="0"/>
              <a:buChar char="-"/>
              <a:defRPr/>
            </a:pPr>
            <a:endParaRPr lang="en-AU" altLang="en-US" sz="2200" dirty="0">
              <a:solidFill>
                <a:schemeClr val="tx1"/>
              </a:solidFill>
            </a:endParaRPr>
          </a:p>
          <a:p>
            <a:pPr marL="631825" lvl="1" indent="-284163" algn="l" fontAlgn="base">
              <a:spcAft>
                <a:spcPct val="0"/>
              </a:spcAft>
              <a:buFont typeface="Agency FB" panose="020B0503020202020204" pitchFamily="34" charset="0"/>
              <a:buChar char="-"/>
              <a:defRPr/>
            </a:pPr>
            <a:r>
              <a:rPr lang="en-AU" altLang="en-US" sz="2200" dirty="0">
                <a:solidFill>
                  <a:schemeClr val="tx1"/>
                </a:solidFill>
              </a:rPr>
              <a:t>It is the people – their actions of hunting, marrying, ceremony and daily </a:t>
            </a:r>
            <a:r>
              <a:rPr lang="en-AU" altLang="en-US" sz="2200" dirty="0" smtClean="0">
                <a:solidFill>
                  <a:schemeClr val="tx1"/>
                </a:solidFill>
              </a:rPr>
              <a:t>life</a:t>
            </a:r>
            <a:endParaRPr lang="en-AU" altLang="en-US" sz="2200" dirty="0">
              <a:solidFill>
                <a:schemeClr val="tx1"/>
              </a:solidFill>
            </a:endParaRPr>
          </a:p>
          <a:p>
            <a:pPr marL="347663" lvl="1" indent="-347663" algn="l" fontAlgn="base">
              <a:spcAft>
                <a:spcPct val="0"/>
              </a:spcAft>
              <a:defRPr/>
            </a:pPr>
            <a:endParaRPr lang="en-AU" altLang="en-US" sz="2200" dirty="0">
              <a:solidFill>
                <a:schemeClr val="tx1"/>
              </a:solidFill>
            </a:endParaRPr>
          </a:p>
          <a:p>
            <a:pPr marL="347663" indent="-347663" algn="l" fontAlgn="base">
              <a:spcAft>
                <a:spcPct val="0"/>
              </a:spcAft>
              <a:buFont typeface="Arial" panose="020B0604020202020204" pitchFamily="34" charset="0"/>
              <a:buChar char="•"/>
              <a:defRPr/>
            </a:pPr>
            <a:r>
              <a:rPr lang="en-AU" altLang="en-US" sz="2200" dirty="0">
                <a:solidFill>
                  <a:schemeClr val="tx1"/>
                </a:solidFill>
              </a:rPr>
              <a:t>The Dreaming is existence itself, in the past</a:t>
            </a:r>
            <a:r>
              <a:rPr lang="en-AU" altLang="en-US" sz="2200" dirty="0" smtClean="0">
                <a:solidFill>
                  <a:schemeClr val="tx1"/>
                </a:solidFill>
              </a:rPr>
              <a:t>, present </a:t>
            </a:r>
            <a:r>
              <a:rPr lang="en-AU" altLang="en-US" sz="2200" dirty="0">
                <a:solidFill>
                  <a:schemeClr val="tx1"/>
                </a:solidFill>
              </a:rPr>
              <a:t>and </a:t>
            </a:r>
            <a:r>
              <a:rPr lang="en-AU" altLang="en-US" sz="2200" dirty="0" smtClean="0">
                <a:solidFill>
                  <a:schemeClr val="tx1"/>
                </a:solidFill>
              </a:rPr>
              <a:t>future</a:t>
            </a:r>
            <a:endParaRPr lang="en-AU" altLang="en-US" sz="2200" dirty="0">
              <a:solidFill>
                <a:schemeClr val="tx1"/>
              </a:solidFill>
            </a:endParaRPr>
          </a:p>
          <a:p>
            <a:pPr marL="347663" indent="-347663">
              <a:defRPr/>
            </a:pPr>
            <a:endParaRPr lang="en-AU" altLang="en-US" sz="2200" dirty="0" smtClean="0"/>
          </a:p>
          <a:p>
            <a:pPr marL="347663" indent="-347663" algn="l" fontAlgn="base">
              <a:spcAft>
                <a:spcPct val="0"/>
              </a:spcAft>
              <a:buFont typeface="Arial" panose="020B0604020202020204" pitchFamily="34" charset="0"/>
              <a:buChar char="•"/>
              <a:defRPr/>
            </a:pPr>
            <a:r>
              <a:rPr lang="en-AU" altLang="en-US" sz="2200" dirty="0">
                <a:solidFill>
                  <a:schemeClr val="tx1"/>
                </a:solidFill>
              </a:rPr>
              <a:t>It explains existence and it is the </a:t>
            </a:r>
            <a:r>
              <a:rPr lang="en-AU" altLang="en-US" sz="2200" dirty="0" smtClean="0">
                <a:solidFill>
                  <a:schemeClr val="tx1"/>
                </a:solidFill>
              </a:rPr>
              <a:t>law </a:t>
            </a:r>
            <a:r>
              <a:rPr lang="en-AU" altLang="en-US" sz="2200" dirty="0">
                <a:solidFill>
                  <a:schemeClr val="tx1"/>
                </a:solidFill>
              </a:rPr>
              <a:t>that governs </a:t>
            </a:r>
            <a:r>
              <a:rPr lang="en-AU" altLang="en-US" sz="2200" dirty="0" smtClean="0">
                <a:solidFill>
                  <a:schemeClr val="tx1"/>
                </a:solidFill>
              </a:rPr>
              <a:t>behaviour</a:t>
            </a:r>
            <a:endParaRPr lang="en-AU" altLang="en-US" sz="2200" dirty="0">
              <a:solidFill>
                <a:schemeClr val="tx1"/>
              </a:solidFill>
            </a:endParaRPr>
          </a:p>
          <a:p>
            <a:pPr marL="0" lvl="1" algn="l" fontAlgn="base">
              <a:spcAft>
                <a:spcPct val="0"/>
              </a:spcAft>
              <a:defRPr/>
            </a:pPr>
            <a:endParaRPr lang="en-AU" altLang="en-US" sz="2200" dirty="0" smtClean="0">
              <a:solidFill>
                <a:schemeClr val="tx1"/>
              </a:solidFill>
            </a:endParaRPr>
          </a:p>
          <a:p>
            <a:pPr algn="l" fontAlgn="base">
              <a:spcAft>
                <a:spcPct val="0"/>
              </a:spcAft>
              <a:defRPr/>
            </a:pPr>
            <a:endParaRPr lang="en-AU" altLang="en-US" sz="2900" dirty="0" smtClean="0">
              <a:solidFill>
                <a:schemeClr val="tx1"/>
              </a:solidFill>
            </a:endParaRPr>
          </a:p>
          <a:p>
            <a:pPr>
              <a:lnSpc>
                <a:spcPct val="80000"/>
              </a:lnSpc>
              <a:buFontTx/>
              <a:buNone/>
              <a:defRPr/>
            </a:pPr>
            <a:endParaRPr lang="en-US" altLang="en-US" sz="1800" dirty="0" smtClean="0"/>
          </a:p>
        </p:txBody>
      </p:sp>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4072348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7049" y="6041467"/>
            <a:ext cx="1728192" cy="531751"/>
          </a:xfrm>
          <a:prstGeom prst="rect">
            <a:avLst/>
          </a:prstGeom>
        </p:spPr>
      </p:pic>
      <p:sp>
        <p:nvSpPr>
          <p:cNvPr id="9" name="Subtitle 8"/>
          <p:cNvSpPr>
            <a:spLocks noGrp="1"/>
          </p:cNvSpPr>
          <p:nvPr>
            <p:ph type="subTitle" idx="1"/>
          </p:nvPr>
        </p:nvSpPr>
        <p:spPr/>
        <p:txBody>
          <a:bodyPr/>
          <a:lstStyle/>
          <a:p>
            <a:endParaRPr lang="en-AU" dirty="0"/>
          </a:p>
        </p:txBody>
      </p:sp>
      <p:sp>
        <p:nvSpPr>
          <p:cNvPr id="5" name="Title 1"/>
          <p:cNvSpPr txBox="1">
            <a:spLocks/>
          </p:cNvSpPr>
          <p:nvPr/>
        </p:nvSpPr>
        <p:spPr>
          <a:xfrm>
            <a:off x="386878" y="1510506"/>
            <a:ext cx="8488363" cy="47513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600" b="1" dirty="0" smtClean="0"/>
              <a:t>Copyright - Christine Reid </a:t>
            </a:r>
            <a:r>
              <a:rPr lang="en-AU" altLang="en-US" b="1" dirty="0" smtClean="0"/>
              <a:t/>
            </a:r>
            <a:br>
              <a:rPr lang="en-AU" altLang="en-US" b="1" dirty="0" smtClean="0"/>
            </a:br>
            <a:r>
              <a:rPr lang="en-AU" altLang="en-US" sz="2400" b="1" dirty="0" smtClean="0">
                <a:solidFill>
                  <a:srgbClr val="0070C0"/>
                </a:solidFill>
              </a:rPr>
              <a:t>Christine Reid Educational Consultant</a:t>
            </a:r>
            <a:r>
              <a:rPr lang="en-AU" altLang="en-US" sz="2400" b="1" dirty="0" smtClean="0"/>
              <a:t/>
            </a:r>
            <a:br>
              <a:rPr lang="en-AU" altLang="en-US" sz="2400" b="1" dirty="0" smtClean="0"/>
            </a:br>
            <a:r>
              <a:rPr lang="en-AU" altLang="en-US" sz="2400" b="1" dirty="0" smtClean="0">
                <a:solidFill>
                  <a:srgbClr val="C00000"/>
                </a:solidFill>
              </a:rPr>
              <a:t>Contact details: </a:t>
            </a:r>
            <a:br>
              <a:rPr lang="en-AU" altLang="en-US" sz="2400" b="1" dirty="0" smtClean="0">
                <a:solidFill>
                  <a:srgbClr val="C00000"/>
                </a:solidFill>
              </a:rPr>
            </a:br>
            <a:r>
              <a:rPr lang="en-AU" altLang="en-US" sz="2400" b="1" dirty="0" smtClean="0">
                <a:solidFill>
                  <a:srgbClr val="C00000"/>
                </a:solidFill>
              </a:rPr>
              <a:t>telephone – 0403816839</a:t>
            </a:r>
            <a:br>
              <a:rPr lang="en-AU" altLang="en-US" sz="2400" b="1" dirty="0" smtClean="0">
                <a:solidFill>
                  <a:srgbClr val="C00000"/>
                </a:solidFill>
              </a:rPr>
            </a:br>
            <a:r>
              <a:rPr lang="en-AU" altLang="en-US" sz="2400" b="1" dirty="0" smtClean="0">
                <a:solidFill>
                  <a:srgbClr val="C00000"/>
                </a:solidFill>
              </a:rPr>
              <a:t>email – </a:t>
            </a:r>
            <a:r>
              <a:rPr lang="en-AU" altLang="en-US" sz="2400" b="1" dirty="0" smtClean="0">
                <a:solidFill>
                  <a:srgbClr val="C00000"/>
                </a:solidFill>
                <a:hlinkClick r:id="rId4"/>
              </a:rPr>
              <a:t>wacareid@tpg.com.au</a:t>
            </a:r>
            <a:r>
              <a:rPr lang="en-AU" altLang="en-US" sz="2400" b="1" dirty="0" smtClean="0">
                <a:solidFill>
                  <a:srgbClr val="C00000"/>
                </a:solidFill>
              </a:rPr>
              <a:t/>
            </a:r>
            <a:br>
              <a:rPr lang="en-AU" altLang="en-US" sz="2400" b="1" dirty="0" smtClean="0">
                <a:solidFill>
                  <a:srgbClr val="C00000"/>
                </a:solidFill>
              </a:rPr>
            </a:br>
            <a:r>
              <a:rPr lang="en-AU" altLang="en-US" sz="2400" b="1" dirty="0" smtClean="0">
                <a:solidFill>
                  <a:srgbClr val="C00000"/>
                </a:solidFill>
              </a:rPr>
              <a:t>www.facebook.com/ChristineReidEducationalConsultant</a:t>
            </a:r>
          </a:p>
        </p:txBody>
      </p:sp>
      <p:pic>
        <p:nvPicPr>
          <p:cNvPr id="6" name="Content Placeholder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182563" y="249237"/>
            <a:ext cx="2309812" cy="2308225"/>
          </a:xfrm>
          <a:prstGeom prst="rect">
            <a:avLst/>
          </a:prstGeom>
        </p:spPr>
      </p:pic>
    </p:spTree>
    <p:extLst>
      <p:ext uri="{BB962C8B-B14F-4D97-AF65-F5344CB8AC3E}">
        <p14:creationId xmlns:p14="http://schemas.microsoft.com/office/powerpoint/2010/main" val="3483397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7" name="Rectangle 2"/>
          <p:cNvSpPr txBox="1">
            <a:spLocks noChangeArrowheads="1"/>
          </p:cNvSpPr>
          <p:nvPr/>
        </p:nvSpPr>
        <p:spPr>
          <a:xfrm>
            <a:off x="457200" y="260350"/>
            <a:ext cx="8229600" cy="633413"/>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600" b="1" dirty="0" smtClean="0">
                <a:latin typeface="Bodoni MT Black" panose="02070A03080606020203" pitchFamily="18" charset="0"/>
              </a:rPr>
              <a:t/>
            </a:r>
            <a:br>
              <a:rPr lang="en-AU" altLang="en-US" sz="3600" b="1" dirty="0" smtClean="0">
                <a:latin typeface="Bodoni MT Black" panose="02070A03080606020203" pitchFamily="18" charset="0"/>
              </a:rPr>
            </a:br>
            <a:r>
              <a:rPr lang="en-AU" altLang="en-US" sz="12800" dirty="0" smtClean="0">
                <a:solidFill>
                  <a:srgbClr val="FFFF99"/>
                </a:solidFill>
                <a:effectLst>
                  <a:outerShdw blurRad="38100" dist="38100" dir="2700000" algn="tl">
                    <a:srgbClr val="000000">
                      <a:alpha val="43137"/>
                    </a:srgbClr>
                  </a:outerShdw>
                </a:effectLst>
                <a:latin typeface="+mn-lt"/>
              </a:rPr>
              <a:t>What is the Dreaming ? </a:t>
            </a:r>
            <a:endParaRPr lang="en-US" altLang="en-US" sz="13500" dirty="0" smtClean="0">
              <a:solidFill>
                <a:srgbClr val="FFFF99"/>
              </a:solidFill>
              <a:effectLst>
                <a:outerShdw blurRad="38100" dist="38100" dir="2700000" algn="tl">
                  <a:srgbClr val="000000">
                    <a:alpha val="43137"/>
                  </a:srgbClr>
                </a:outerShdw>
              </a:effectLst>
              <a:latin typeface="+mn-lt"/>
            </a:endParaRPr>
          </a:p>
        </p:txBody>
      </p:sp>
      <p:sp>
        <p:nvSpPr>
          <p:cNvPr id="8" name="Rectangle 7"/>
          <p:cNvSpPr>
            <a:spLocks noChangeArrowheads="1"/>
          </p:cNvSpPr>
          <p:nvPr/>
        </p:nvSpPr>
        <p:spPr bwMode="auto">
          <a:xfrm>
            <a:off x="1187449" y="1196975"/>
            <a:ext cx="7499351"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7663" indent="-347663" eaLnBrk="1" hangingPunct="1">
              <a:spcBef>
                <a:spcPct val="0"/>
              </a:spcBef>
            </a:pPr>
            <a:r>
              <a:rPr lang="en-AU" altLang="en-US" sz="2000" dirty="0">
                <a:latin typeface="+mn-lt"/>
              </a:rPr>
              <a:t>The Dreaming gives a charter for living</a:t>
            </a:r>
          </a:p>
          <a:p>
            <a:pPr marL="347663" indent="-347663" eaLnBrk="1" hangingPunct="1">
              <a:spcBef>
                <a:spcPct val="0"/>
              </a:spcBef>
            </a:pPr>
            <a:endParaRPr lang="en-AU" altLang="en-US" sz="2000" dirty="0">
              <a:latin typeface="+mn-lt"/>
            </a:endParaRPr>
          </a:p>
          <a:p>
            <a:pPr marL="347663" indent="-347663" eaLnBrk="1" hangingPunct="1">
              <a:spcBef>
                <a:spcPct val="0"/>
              </a:spcBef>
            </a:pPr>
            <a:r>
              <a:rPr lang="en-AU" altLang="en-US" sz="2000" dirty="0">
                <a:latin typeface="+mn-lt"/>
              </a:rPr>
              <a:t>Shows what is the correct way of being in the world and of living with each other</a:t>
            </a:r>
          </a:p>
          <a:p>
            <a:pPr marL="347663" indent="-347663" eaLnBrk="1" hangingPunct="1">
              <a:spcBef>
                <a:spcPct val="0"/>
              </a:spcBef>
            </a:pPr>
            <a:endParaRPr lang="en-AU" altLang="en-US" sz="2000" dirty="0">
              <a:latin typeface="+mn-lt"/>
            </a:endParaRPr>
          </a:p>
          <a:p>
            <a:pPr marL="347663" indent="-347663" eaLnBrk="1" hangingPunct="1">
              <a:spcBef>
                <a:spcPct val="0"/>
              </a:spcBef>
            </a:pPr>
            <a:r>
              <a:rPr lang="en-AU" altLang="en-US" sz="2000" dirty="0">
                <a:latin typeface="+mn-lt"/>
              </a:rPr>
              <a:t>Explains the restrictions on the use of land and its resources</a:t>
            </a:r>
          </a:p>
          <a:p>
            <a:pPr marL="347663" indent="-347663" eaLnBrk="1" hangingPunct="1">
              <a:spcBef>
                <a:spcPct val="0"/>
              </a:spcBef>
            </a:pPr>
            <a:endParaRPr lang="en-AU" altLang="en-US" sz="2000" dirty="0">
              <a:latin typeface="+mn-lt"/>
            </a:endParaRPr>
          </a:p>
          <a:p>
            <a:pPr marL="347663" indent="-347663" eaLnBrk="1" hangingPunct="1">
              <a:spcBef>
                <a:spcPct val="0"/>
              </a:spcBef>
            </a:pPr>
            <a:r>
              <a:rPr lang="en-AU" altLang="en-US" sz="2000" dirty="0">
                <a:latin typeface="+mn-lt"/>
              </a:rPr>
              <a:t>Explains the rules of marriage</a:t>
            </a:r>
          </a:p>
          <a:p>
            <a:pPr marL="347663" indent="-347663" eaLnBrk="1" hangingPunct="1">
              <a:spcBef>
                <a:spcPct val="0"/>
              </a:spcBef>
            </a:pPr>
            <a:endParaRPr lang="en-AU" altLang="en-US" sz="2000" dirty="0">
              <a:latin typeface="+mn-lt"/>
            </a:endParaRPr>
          </a:p>
          <a:p>
            <a:pPr marL="347663" indent="-347663" eaLnBrk="1" hangingPunct="1">
              <a:spcBef>
                <a:spcPct val="0"/>
              </a:spcBef>
            </a:pPr>
            <a:r>
              <a:rPr lang="en-AU" altLang="en-US" sz="2000" dirty="0">
                <a:latin typeface="+mn-lt"/>
              </a:rPr>
              <a:t>Explains what is public and what is secret knowledge</a:t>
            </a:r>
          </a:p>
          <a:p>
            <a:pPr marL="347663" indent="-347663" eaLnBrk="1" hangingPunct="1">
              <a:spcBef>
                <a:spcPct val="0"/>
              </a:spcBef>
            </a:pPr>
            <a:endParaRPr lang="en-AU" altLang="en-US" sz="2000" dirty="0">
              <a:latin typeface="+mn-lt"/>
            </a:endParaRPr>
          </a:p>
          <a:p>
            <a:pPr marL="347663" indent="-347663" eaLnBrk="1" hangingPunct="1">
              <a:spcBef>
                <a:spcPct val="0"/>
              </a:spcBef>
            </a:pPr>
            <a:r>
              <a:rPr lang="en-AU" altLang="en-US" sz="2000" dirty="0">
                <a:latin typeface="+mn-lt"/>
              </a:rPr>
              <a:t>Shows the correct way of gaining knowledge and teaching it</a:t>
            </a:r>
          </a:p>
          <a:p>
            <a:pPr marL="347663" indent="-347663" eaLnBrk="1" hangingPunct="1">
              <a:spcBef>
                <a:spcPct val="0"/>
              </a:spcBef>
            </a:pPr>
            <a:endParaRPr lang="en-AU" altLang="en-US" sz="2000" dirty="0">
              <a:latin typeface="+mn-lt"/>
            </a:endParaRPr>
          </a:p>
          <a:p>
            <a:pPr marL="347663" indent="-347663" eaLnBrk="1" hangingPunct="1">
              <a:spcBef>
                <a:spcPct val="0"/>
              </a:spcBef>
            </a:pPr>
            <a:r>
              <a:rPr lang="en-AU" altLang="en-US" sz="2000" dirty="0">
                <a:latin typeface="+mn-lt"/>
              </a:rPr>
              <a:t>Explains responsibilities of people toward each other and their country</a:t>
            </a:r>
          </a:p>
          <a:p>
            <a:pPr eaLnBrk="1" hangingPunct="1">
              <a:spcBef>
                <a:spcPct val="0"/>
              </a:spcBef>
              <a:buNone/>
            </a:pPr>
            <a:endParaRPr lang="en-AU" altLang="en-US" sz="1800" dirty="0"/>
          </a:p>
          <a:p>
            <a:pPr eaLnBrk="1" hangingPunct="1">
              <a:spcBef>
                <a:spcPct val="0"/>
              </a:spcBef>
            </a:pPr>
            <a:endParaRPr lang="en-AU" altLang="en-US" sz="1800" dirty="0"/>
          </a:p>
          <a:p>
            <a:pPr eaLnBrk="1" hangingPunct="1">
              <a:spcBef>
                <a:spcPct val="0"/>
              </a:spcBef>
            </a:pPr>
            <a:endParaRPr lang="en-AU" altLang="en-US" sz="1800" dirty="0"/>
          </a:p>
        </p:txBody>
      </p:sp>
      <p:pic>
        <p:nvPicPr>
          <p:cNvPr id="1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225425"/>
            <a:ext cx="954088" cy="6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419535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50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59" name="Oval 4"/>
          <p:cNvSpPr>
            <a:spLocks noChangeArrowheads="1"/>
          </p:cNvSpPr>
          <p:nvPr/>
        </p:nvSpPr>
        <p:spPr bwMode="auto">
          <a:xfrm>
            <a:off x="2339975" y="2306638"/>
            <a:ext cx="3676650" cy="3433762"/>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60" name="Line 5"/>
          <p:cNvSpPr>
            <a:spLocks noChangeShapeType="1"/>
          </p:cNvSpPr>
          <p:nvPr/>
        </p:nvSpPr>
        <p:spPr bwMode="auto">
          <a:xfrm flipH="1">
            <a:off x="4211978" y="2330449"/>
            <a:ext cx="26987" cy="3390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61" name="Line 6"/>
          <p:cNvSpPr>
            <a:spLocks noChangeShapeType="1"/>
          </p:cNvSpPr>
          <p:nvPr/>
        </p:nvSpPr>
        <p:spPr bwMode="auto">
          <a:xfrm>
            <a:off x="2339975" y="4098925"/>
            <a:ext cx="3678238" cy="1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62" name="Line 7"/>
          <p:cNvSpPr>
            <a:spLocks noChangeShapeType="1"/>
          </p:cNvSpPr>
          <p:nvPr/>
        </p:nvSpPr>
        <p:spPr bwMode="auto">
          <a:xfrm flipV="1">
            <a:off x="2625725" y="3259592"/>
            <a:ext cx="3187700" cy="1668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63" name="Line 8"/>
          <p:cNvSpPr>
            <a:spLocks noChangeShapeType="1"/>
          </p:cNvSpPr>
          <p:nvPr/>
        </p:nvSpPr>
        <p:spPr bwMode="auto">
          <a:xfrm flipV="1">
            <a:off x="3279773" y="2628900"/>
            <a:ext cx="1893890" cy="2917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64" name="Line 9"/>
          <p:cNvSpPr>
            <a:spLocks noChangeShapeType="1"/>
          </p:cNvSpPr>
          <p:nvPr/>
        </p:nvSpPr>
        <p:spPr bwMode="auto">
          <a:xfrm flipH="1" flipV="1">
            <a:off x="3279773" y="2559843"/>
            <a:ext cx="1809752" cy="29702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65" name="Line 10"/>
          <p:cNvSpPr>
            <a:spLocks noChangeShapeType="1"/>
          </p:cNvSpPr>
          <p:nvPr/>
        </p:nvSpPr>
        <p:spPr bwMode="auto">
          <a:xfrm flipH="1" flipV="1">
            <a:off x="2530588" y="3258004"/>
            <a:ext cx="3235325" cy="163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66" name="Text Box 11"/>
          <p:cNvSpPr txBox="1">
            <a:spLocks noChangeArrowheads="1"/>
          </p:cNvSpPr>
          <p:nvPr/>
        </p:nvSpPr>
        <p:spPr bwMode="auto">
          <a:xfrm>
            <a:off x="3348038" y="3933825"/>
            <a:ext cx="1871662" cy="322263"/>
          </a:xfrm>
          <a:prstGeom prst="rect">
            <a:avLst/>
          </a:prstGeom>
          <a:solidFill>
            <a:srgbClr val="EAF5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500" b="1" dirty="0"/>
              <a:t>THE DREAMING</a:t>
            </a:r>
            <a:endParaRPr lang="en-AU" altLang="en-US" sz="1500" b="1" dirty="0"/>
          </a:p>
        </p:txBody>
      </p:sp>
      <p:sp>
        <p:nvSpPr>
          <p:cNvPr id="67" name="Text Box 12"/>
          <p:cNvSpPr txBox="1">
            <a:spLocks noChangeArrowheads="1"/>
          </p:cNvSpPr>
          <p:nvPr/>
        </p:nvSpPr>
        <p:spPr bwMode="auto">
          <a:xfrm>
            <a:off x="4699000" y="2101850"/>
            <a:ext cx="1249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a:t>Animals</a:t>
            </a:r>
            <a:endParaRPr lang="en-AU" altLang="en-US" sz="1600" b="1"/>
          </a:p>
        </p:txBody>
      </p:sp>
      <p:sp>
        <p:nvSpPr>
          <p:cNvPr id="68" name="Text Box 14"/>
          <p:cNvSpPr txBox="1">
            <a:spLocks noChangeArrowheads="1"/>
          </p:cNvSpPr>
          <p:nvPr/>
        </p:nvSpPr>
        <p:spPr bwMode="auto">
          <a:xfrm>
            <a:off x="6045200" y="3476625"/>
            <a:ext cx="979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a:t>Plants</a:t>
            </a:r>
            <a:endParaRPr lang="en-AU" altLang="en-US" sz="1600" b="1"/>
          </a:p>
        </p:txBody>
      </p:sp>
      <p:sp>
        <p:nvSpPr>
          <p:cNvPr id="69" name="Text Box 16"/>
          <p:cNvSpPr txBox="1">
            <a:spLocks noChangeArrowheads="1"/>
          </p:cNvSpPr>
          <p:nvPr/>
        </p:nvSpPr>
        <p:spPr bwMode="auto">
          <a:xfrm>
            <a:off x="2135188" y="5230813"/>
            <a:ext cx="757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a:t>Land</a:t>
            </a:r>
            <a:endParaRPr lang="en-AU" altLang="en-US" sz="1600" b="1"/>
          </a:p>
        </p:txBody>
      </p:sp>
      <p:sp>
        <p:nvSpPr>
          <p:cNvPr id="70" name="Text Box 17"/>
          <p:cNvSpPr txBox="1">
            <a:spLocks noChangeArrowheads="1"/>
          </p:cNvSpPr>
          <p:nvPr/>
        </p:nvSpPr>
        <p:spPr bwMode="auto">
          <a:xfrm>
            <a:off x="4595813" y="5715000"/>
            <a:ext cx="1363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dirty="0" err="1"/>
              <a:t>Behaviour</a:t>
            </a:r>
            <a:endParaRPr lang="en-AU" altLang="en-US" sz="1600" b="1" dirty="0"/>
          </a:p>
        </p:txBody>
      </p:sp>
      <p:sp>
        <p:nvSpPr>
          <p:cNvPr id="71" name="Text Box 18"/>
          <p:cNvSpPr txBox="1">
            <a:spLocks noChangeArrowheads="1"/>
          </p:cNvSpPr>
          <p:nvPr/>
        </p:nvSpPr>
        <p:spPr bwMode="auto">
          <a:xfrm>
            <a:off x="2490788" y="5713413"/>
            <a:ext cx="147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dirty="0"/>
              <a:t>Spirituality</a:t>
            </a:r>
            <a:endParaRPr lang="en-AU" altLang="en-US" sz="1600" b="1" dirty="0"/>
          </a:p>
        </p:txBody>
      </p:sp>
      <p:sp>
        <p:nvSpPr>
          <p:cNvPr id="72" name="Text Box 19"/>
          <p:cNvSpPr txBox="1">
            <a:spLocks noChangeArrowheads="1"/>
          </p:cNvSpPr>
          <p:nvPr/>
        </p:nvSpPr>
        <p:spPr bwMode="auto">
          <a:xfrm>
            <a:off x="5556250" y="5210175"/>
            <a:ext cx="158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dirty="0"/>
              <a:t>Technology</a:t>
            </a:r>
            <a:endParaRPr lang="en-AU" altLang="en-US" sz="1600" b="1" dirty="0"/>
          </a:p>
        </p:txBody>
      </p:sp>
      <p:sp>
        <p:nvSpPr>
          <p:cNvPr id="73" name="Text Box 20"/>
          <p:cNvSpPr txBox="1">
            <a:spLocks noChangeArrowheads="1"/>
          </p:cNvSpPr>
          <p:nvPr/>
        </p:nvSpPr>
        <p:spPr bwMode="auto">
          <a:xfrm>
            <a:off x="1858963" y="4400550"/>
            <a:ext cx="547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a:t>Art</a:t>
            </a:r>
            <a:endParaRPr lang="en-AU" altLang="en-US" sz="1600" b="1"/>
          </a:p>
        </p:txBody>
      </p:sp>
      <p:sp>
        <p:nvSpPr>
          <p:cNvPr id="74" name="Text Box 22"/>
          <p:cNvSpPr txBox="1">
            <a:spLocks noChangeArrowheads="1"/>
          </p:cNvSpPr>
          <p:nvPr/>
        </p:nvSpPr>
        <p:spPr bwMode="auto">
          <a:xfrm>
            <a:off x="2100263" y="2614613"/>
            <a:ext cx="81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a:t>Food</a:t>
            </a:r>
            <a:endParaRPr lang="en-AU" altLang="en-US" sz="1600" b="1"/>
          </a:p>
        </p:txBody>
      </p:sp>
      <p:sp>
        <p:nvSpPr>
          <p:cNvPr id="75" name="Text Box 23"/>
          <p:cNvSpPr txBox="1">
            <a:spLocks noChangeArrowheads="1"/>
          </p:cNvSpPr>
          <p:nvPr/>
        </p:nvSpPr>
        <p:spPr bwMode="auto">
          <a:xfrm>
            <a:off x="2505075" y="2025650"/>
            <a:ext cx="139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a:t>Astronomy</a:t>
            </a:r>
            <a:endParaRPr lang="en-AU" altLang="en-US" sz="1600" b="1"/>
          </a:p>
        </p:txBody>
      </p:sp>
      <p:sp>
        <p:nvSpPr>
          <p:cNvPr id="76" name="Text Box 21"/>
          <p:cNvSpPr txBox="1">
            <a:spLocks noChangeArrowheads="1"/>
          </p:cNvSpPr>
          <p:nvPr/>
        </p:nvSpPr>
        <p:spPr bwMode="auto">
          <a:xfrm>
            <a:off x="1538288" y="34544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a:t>Songs</a:t>
            </a:r>
            <a:endParaRPr lang="en-AU" altLang="en-US" sz="1600" b="1"/>
          </a:p>
        </p:txBody>
      </p:sp>
      <p:sp>
        <p:nvSpPr>
          <p:cNvPr id="77" name="Text Box 13"/>
          <p:cNvSpPr txBox="1">
            <a:spLocks noChangeArrowheads="1"/>
          </p:cNvSpPr>
          <p:nvPr/>
        </p:nvSpPr>
        <p:spPr bwMode="auto">
          <a:xfrm>
            <a:off x="5537200" y="2613025"/>
            <a:ext cx="1689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a:t>Relationships</a:t>
            </a:r>
            <a:endParaRPr lang="en-AU" altLang="en-US" sz="1600" b="1"/>
          </a:p>
        </p:txBody>
      </p:sp>
      <p:sp>
        <p:nvSpPr>
          <p:cNvPr id="78" name="Text Box 15"/>
          <p:cNvSpPr txBox="1">
            <a:spLocks noChangeArrowheads="1"/>
          </p:cNvSpPr>
          <p:nvPr/>
        </p:nvSpPr>
        <p:spPr bwMode="auto">
          <a:xfrm>
            <a:off x="6018213" y="4389438"/>
            <a:ext cx="1306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b="1" dirty="0"/>
              <a:t>Language</a:t>
            </a:r>
            <a:endParaRPr lang="en-AU" altLang="en-US" sz="1600" b="1" dirty="0"/>
          </a:p>
        </p:txBody>
      </p:sp>
      <p:sp>
        <p:nvSpPr>
          <p:cNvPr id="79" name="Text Box 24"/>
          <p:cNvSpPr txBox="1">
            <a:spLocks noChangeArrowheads="1"/>
          </p:cNvSpPr>
          <p:nvPr/>
        </p:nvSpPr>
        <p:spPr bwMode="auto">
          <a:xfrm>
            <a:off x="6646863" y="5646738"/>
            <a:ext cx="2482850" cy="430212"/>
          </a:xfrm>
          <a:prstGeom prst="rect">
            <a:avLst/>
          </a:prstGeom>
          <a:noFill/>
          <a:ln w="9525">
            <a:noFill/>
            <a:miter lim="800000"/>
            <a:headEnd/>
            <a:tailEnd/>
          </a:ln>
        </p:spPr>
        <p:txBody>
          <a:bodyPr>
            <a:spAutoFit/>
          </a:bodyPr>
          <a:lstStyle/>
          <a:p>
            <a:pPr algn="ctr">
              <a:spcBef>
                <a:spcPct val="10000"/>
              </a:spcBef>
              <a:defRPr/>
            </a:pPr>
            <a:r>
              <a:rPr lang="en-US" sz="1050" b="1" dirty="0"/>
              <a:t>Adapted from *W H Edwards’</a:t>
            </a:r>
          </a:p>
          <a:p>
            <a:pPr algn="ctr">
              <a:spcBef>
                <a:spcPct val="10000"/>
              </a:spcBef>
              <a:defRPr/>
            </a:pPr>
            <a:r>
              <a:rPr lang="en-US" sz="1050" b="1" i="1" dirty="0"/>
              <a:t>Introduction to Aboriginal Societies</a:t>
            </a:r>
            <a:endParaRPr lang="en-AU" sz="1050" b="1" i="1" dirty="0"/>
          </a:p>
        </p:txBody>
      </p:sp>
      <p:sp>
        <p:nvSpPr>
          <p:cNvPr id="80" name="TextBox 4"/>
          <p:cNvSpPr txBox="1">
            <a:spLocks noChangeArrowheads="1"/>
          </p:cNvSpPr>
          <p:nvPr/>
        </p:nvSpPr>
        <p:spPr bwMode="auto">
          <a:xfrm>
            <a:off x="457200" y="228600"/>
            <a:ext cx="86058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2000" dirty="0">
                <a:solidFill>
                  <a:srgbClr val="FFFF99"/>
                </a:solidFill>
                <a:latin typeface="+mn-lt"/>
              </a:rPr>
              <a:t>The circle represents the inter-connectedness of all things and highlights the variety of aspects of culture and environment that can be focussed upon when studying stories from the </a:t>
            </a:r>
            <a:r>
              <a:rPr lang="en-AU" altLang="en-US" sz="2000" dirty="0" smtClean="0">
                <a:solidFill>
                  <a:srgbClr val="FFFF99"/>
                </a:solidFill>
                <a:latin typeface="+mn-lt"/>
              </a:rPr>
              <a:t>Dreaming.</a:t>
            </a:r>
            <a:endParaRPr lang="en-AU" altLang="en-US" sz="2000" dirty="0">
              <a:solidFill>
                <a:srgbClr val="FFFF99"/>
              </a:solidFill>
              <a:latin typeface="+mn-lt"/>
            </a:endParaRPr>
          </a:p>
        </p:txBody>
      </p:sp>
      <p:pic>
        <p:nvPicPr>
          <p:cNvPr id="8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18282" y="1084412"/>
            <a:ext cx="26860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66688" y="4938713"/>
            <a:ext cx="16986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4781" y="1357993"/>
            <a:ext cx="19478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280096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gradFill flip="none" rotWithShape="1">
            <a:gsLst>
              <a:gs pos="0">
                <a:srgbClr val="000000"/>
              </a:gs>
              <a:gs pos="40000">
                <a:srgbClr val="DE3114">
                  <a:alpha val="58000"/>
                </a:srgbClr>
              </a:gs>
              <a:gs pos="58000">
                <a:srgbClr val="F9B900">
                  <a:alpha val="22000"/>
                  <a:lumMod val="56000"/>
                  <a:lumOff val="44000"/>
                </a:srgbClr>
              </a:gs>
              <a:gs pos="90000">
                <a:srgbClr val="FFFF99">
                  <a:lumMod val="97000"/>
                  <a:lumOff val="3000"/>
                </a:srgbClr>
              </a:gs>
            </a:gsLst>
            <a:lin ang="5400000" scaled="1"/>
            <a:tileRect/>
          </a:gradFill>
        </p:spPr>
        <p:txBody>
          <a:bodyPr/>
          <a:lstStyle/>
          <a:p>
            <a:endParaRPr lang="en-AU" dirty="0"/>
          </a:p>
        </p:txBody>
      </p:sp>
      <p:sp>
        <p:nvSpPr>
          <p:cNvPr id="9" name="Subtitle 8"/>
          <p:cNvSpPr>
            <a:spLocks noGrp="1"/>
          </p:cNvSpPr>
          <p:nvPr>
            <p:ph type="subTitle" idx="1"/>
          </p:nvPr>
        </p:nvSpPr>
        <p:spPr/>
        <p:txBody>
          <a:bodyPr/>
          <a:lstStyle/>
          <a:p>
            <a:endParaRPr lang="en-AU" dirty="0"/>
          </a:p>
        </p:txBody>
      </p:sp>
      <p:sp>
        <p:nvSpPr>
          <p:cNvPr id="7" name="Rectangle 4"/>
          <p:cNvSpPr txBox="1">
            <a:spLocks noChangeArrowheads="1"/>
          </p:cNvSpPr>
          <p:nvPr/>
        </p:nvSpPr>
        <p:spPr>
          <a:xfrm>
            <a:off x="457200" y="488042"/>
            <a:ext cx="8208963" cy="113813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4000" b="1" dirty="0" smtClean="0"/>
              <a:t/>
            </a:r>
            <a:br>
              <a:rPr lang="en-AU" altLang="en-US" sz="4000" b="1" dirty="0" smtClean="0"/>
            </a:br>
            <a:r>
              <a:rPr lang="en-AU" altLang="en-US" sz="12800" dirty="0" smtClean="0">
                <a:solidFill>
                  <a:srgbClr val="FFFF99"/>
                </a:solidFill>
                <a:effectLst>
                  <a:outerShdw blurRad="38100" dist="38100" dir="2700000" algn="tl">
                    <a:srgbClr val="000000">
                      <a:alpha val="43137"/>
                    </a:srgbClr>
                  </a:outerShdw>
                </a:effectLst>
                <a:latin typeface="+mn-lt"/>
              </a:rPr>
              <a:t>What does the Dreaming mean to Aboriginal people today ?</a:t>
            </a:r>
            <a:r>
              <a:rPr lang="en-AU" altLang="en-US" sz="12800" b="1" dirty="0" smtClean="0">
                <a:solidFill>
                  <a:srgbClr val="FFFF99"/>
                </a:solidFill>
                <a:latin typeface="+mn-lt"/>
              </a:rPr>
              <a:t/>
            </a:r>
            <a:br>
              <a:rPr lang="en-AU" altLang="en-US" sz="12800" b="1" dirty="0" smtClean="0">
                <a:solidFill>
                  <a:srgbClr val="FFFF99"/>
                </a:solidFill>
                <a:latin typeface="+mn-lt"/>
              </a:rPr>
            </a:br>
            <a:endParaRPr lang="en-US" altLang="en-US" sz="12800" b="1" dirty="0" smtClean="0">
              <a:solidFill>
                <a:srgbClr val="FFFF99"/>
              </a:solidFill>
              <a:latin typeface="+mn-lt"/>
            </a:endParaRPr>
          </a:p>
        </p:txBody>
      </p:sp>
      <p:sp>
        <p:nvSpPr>
          <p:cNvPr id="8" name="Text Box 6"/>
          <p:cNvSpPr txBox="1">
            <a:spLocks noChangeArrowheads="1"/>
          </p:cNvSpPr>
          <p:nvPr/>
        </p:nvSpPr>
        <p:spPr bwMode="auto">
          <a:xfrm>
            <a:off x="442913" y="1924050"/>
            <a:ext cx="662940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55600" indent="-355600" eaLnBrk="1" hangingPunct="1">
              <a:spcBef>
                <a:spcPct val="50000"/>
              </a:spcBef>
            </a:pPr>
            <a:r>
              <a:rPr lang="en-AU" altLang="en-US" sz="2000" dirty="0">
                <a:latin typeface="+mn-lt"/>
              </a:rPr>
              <a:t>By living on their land and learning about the Dreaming, Aboriginal Australians understand the connection between people, places and the Dreaming</a:t>
            </a:r>
          </a:p>
          <a:p>
            <a:pPr marL="355600" indent="-355600" eaLnBrk="1" hangingPunct="1">
              <a:spcBef>
                <a:spcPct val="50000"/>
              </a:spcBef>
            </a:pPr>
            <a:r>
              <a:rPr lang="en-AU" altLang="en-US" sz="2000" dirty="0">
                <a:latin typeface="+mn-lt"/>
              </a:rPr>
              <a:t>To be socially responsible you must learn the names of tracks, places and songs of your </a:t>
            </a:r>
            <a:r>
              <a:rPr lang="en-AU" altLang="en-US" sz="2000" dirty="0" smtClean="0">
                <a:latin typeface="+mn-lt"/>
              </a:rPr>
              <a:t>Dreaming</a:t>
            </a:r>
            <a:endParaRPr lang="en-AU" altLang="en-US" sz="2000" dirty="0">
              <a:latin typeface="+mn-lt"/>
            </a:endParaRPr>
          </a:p>
          <a:p>
            <a:pPr marL="355600" indent="-355600" eaLnBrk="1" hangingPunct="1">
              <a:spcBef>
                <a:spcPct val="50000"/>
              </a:spcBef>
            </a:pPr>
            <a:r>
              <a:rPr lang="en-AU" altLang="en-US" sz="2000" dirty="0">
                <a:latin typeface="+mn-lt"/>
              </a:rPr>
              <a:t>People become emotionally attached the place where they were </a:t>
            </a:r>
            <a:r>
              <a:rPr lang="en-AU" altLang="en-US" sz="2000" dirty="0" smtClean="0">
                <a:latin typeface="+mn-lt"/>
              </a:rPr>
              <a:t>born</a:t>
            </a:r>
            <a:endParaRPr lang="en-AU" altLang="en-US" sz="2000" dirty="0">
              <a:latin typeface="+mn-lt"/>
            </a:endParaRPr>
          </a:p>
          <a:p>
            <a:pPr marL="355600" indent="-355600" eaLnBrk="1" hangingPunct="1">
              <a:spcBef>
                <a:spcPct val="50000"/>
              </a:spcBef>
            </a:pPr>
            <a:r>
              <a:rPr lang="en-AU" altLang="en-US" sz="2000" dirty="0">
                <a:latin typeface="+mn-lt"/>
              </a:rPr>
              <a:t>Knowledge of the songs and paths tells people where they are and where they are going without maps and </a:t>
            </a:r>
            <a:r>
              <a:rPr lang="en-AU" altLang="en-US" sz="2000" dirty="0" smtClean="0">
                <a:latin typeface="+mn-lt"/>
              </a:rPr>
              <a:t>compasses</a:t>
            </a:r>
            <a:endParaRPr lang="en-AU" altLang="en-US" sz="2000" dirty="0">
              <a:latin typeface="+mn-lt"/>
            </a:endParaRPr>
          </a:p>
          <a:p>
            <a:pPr eaLnBrk="1" hangingPunct="1">
              <a:spcBef>
                <a:spcPct val="50000"/>
              </a:spcBef>
            </a:pPr>
            <a:endParaRPr lang="en-US" altLang="en-US" sz="1800" dirty="0"/>
          </a:p>
        </p:txBody>
      </p:sp>
      <p:pic>
        <p:nvPicPr>
          <p:cNvPr id="1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46938" y="2151063"/>
            <a:ext cx="1419225"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Copyright Christine Reid</a:t>
            </a:r>
            <a:endParaRPr lang="en-AU"/>
          </a:p>
        </p:txBody>
      </p:sp>
    </p:spTree>
    <p:extLst>
      <p:ext uri="{BB962C8B-B14F-4D97-AF65-F5344CB8AC3E}">
        <p14:creationId xmlns:p14="http://schemas.microsoft.com/office/powerpoint/2010/main" val="23959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2D14C7DD6C414F882A98DD5C6E4A67" ma:contentTypeVersion="1" ma:contentTypeDescription="Create a new document." ma:contentTypeScope="" ma:versionID="a120715d7555bc91a9b8a4ed37ad51eb">
  <xsd:schema xmlns:xsd="http://www.w3.org/2001/XMLSchema" xmlns:xs="http://www.w3.org/2001/XMLSchema" xmlns:p="http://schemas.microsoft.com/office/2006/metadata/properties" targetNamespace="http://schemas.microsoft.com/office/2006/metadata/properties" ma:root="true" ma:fieldsID="aba02e9f0a860e788b16fd952e479d1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300D25-908B-4BB5-AA19-F663FD00FC2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210708D-A478-478B-8909-E90B14306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008A3EC-09AA-4A51-A2D2-C82931D312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599</TotalTime>
  <Words>8937</Words>
  <Application>Microsoft Office PowerPoint</Application>
  <PresentationFormat>On-screen Show (4:3)</PresentationFormat>
  <Paragraphs>832</Paragraphs>
  <Slides>60</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Agency FB</vt:lpstr>
      <vt:lpstr>Arial</vt:lpstr>
      <vt:lpstr>Bodoni MT Black</vt:lpstr>
      <vt:lpstr>Calibri</vt:lpstr>
      <vt:lpstr>Open Sans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“Connectedness is important to Aboriginal culture.  The identity of any Indigenous person is based on this.  Aboriginal people were very close to God.  Our spirits are connected to the land, and through that we are connected to the Giver of the land.  God is the giver of the land.  All Aboriginal people had a name for God, although we didn’t have a name for Jesus.  When the name of God was mentioned, it was really special, like it was a hallowed moment. As a young boy growing into manhood we were taught some special language.  We had to learn it by heart.  It was like a prayer, a bit like the Lord’s prayer.  It enabled us to connect to the land, and the old people.  It formed a bond. God gave the Aboriginal peoples responsibility to look after the land they lived on – different groups had responsibility for different areas of land.  The land tells a story, like where our boundaries are.  We never owned the land, we had to use it and care for it, we had a responsibility not to damage it.  It was like our life line when we felt a bit sick we would go back and sit down on our land and feel the warmth of belonging and we would reach out for that healing, that’s why sometimes people say our spirit, the Giver of the land.  The land is crying out, damaged.”    Sealin Garlett, Chairperson of the Uniting Aboriginal and Islander Christian Congress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tanscott@optusnet.com.au</dc:creator>
  <cp:lastModifiedBy>Bourne, Kate</cp:lastModifiedBy>
  <cp:revision>51</cp:revision>
  <dcterms:created xsi:type="dcterms:W3CDTF">2013-01-30T03:25:41Z</dcterms:created>
  <dcterms:modified xsi:type="dcterms:W3CDTF">2017-11-16T23:32:23Z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0x0101007B2D14C7DD6C414F882A98DD5C6E4A67</vt:lpwstr>
  </property>
</Properties>
</file>